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63" r:id="rId3"/>
    <p:sldId id="560" r:id="rId4"/>
    <p:sldId id="561" r:id="rId5"/>
    <p:sldId id="562" r:id="rId6"/>
    <p:sldId id="563" r:id="rId7"/>
    <p:sldId id="564" r:id="rId8"/>
    <p:sldId id="565" r:id="rId9"/>
    <p:sldId id="558" r:id="rId10"/>
    <p:sldId id="549" r:id="rId11"/>
    <p:sldId id="553" r:id="rId12"/>
    <p:sldId id="552" r:id="rId13"/>
    <p:sldId id="550" r:id="rId14"/>
    <p:sldId id="554" r:id="rId15"/>
    <p:sldId id="555" r:id="rId16"/>
    <p:sldId id="551" r:id="rId17"/>
    <p:sldId id="556" r:id="rId18"/>
    <p:sldId id="557" r:id="rId19"/>
    <p:sldId id="566" r:id="rId20"/>
    <p:sldId id="567" r:id="rId21"/>
    <p:sldId id="548" r:id="rId22"/>
    <p:sldId id="532" r:id="rId23"/>
    <p:sldId id="568" r:id="rId24"/>
    <p:sldId id="569" r:id="rId25"/>
    <p:sldId id="545" r:id="rId26"/>
    <p:sldId id="546" r:id="rId27"/>
    <p:sldId id="533" r:id="rId28"/>
    <p:sldId id="547" r:id="rId29"/>
    <p:sldId id="535" r:id="rId30"/>
    <p:sldId id="536" r:id="rId31"/>
    <p:sldId id="487" r:id="rId32"/>
    <p:sldId id="570" r:id="rId33"/>
    <p:sldId id="538" r:id="rId34"/>
    <p:sldId id="539" r:id="rId35"/>
    <p:sldId id="540" r:id="rId36"/>
    <p:sldId id="543" r:id="rId37"/>
    <p:sldId id="537" r:id="rId38"/>
    <p:sldId id="544" r:id="rId39"/>
    <p:sldId id="542" r:id="rId40"/>
    <p:sldId id="571" r:id="rId41"/>
    <p:sldId id="572" r:id="rId42"/>
    <p:sldId id="541" r:id="rId43"/>
    <p:sldId id="53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0"/>
    <p:restoredTop sz="94398"/>
  </p:normalViewPr>
  <p:slideViewPr>
    <p:cSldViewPr snapToGrid="0">
      <p:cViewPr>
        <p:scale>
          <a:sx n="79" d="100"/>
          <a:sy n="79" d="100"/>
        </p:scale>
        <p:origin x="14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numiqo.com/tutorial/market-basket-analys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Association Rule Learning (Market Basket Analysis)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g and a memory card&#10;&#10;AI-generated content may be incorrect.">
            <a:extLst>
              <a:ext uri="{FF2B5EF4-FFF2-40B4-BE49-F238E27FC236}">
                <a16:creationId xmlns:a16="http://schemas.microsoft.com/office/drawing/2014/main" id="{6EFE40CD-6BC3-105B-E41B-B9F240481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9872"/>
            <a:ext cx="7772400" cy="36982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0AE05E4-DE2C-F554-C059-215FC38EAF8F}"/>
              </a:ext>
            </a:extLst>
          </p:cNvPr>
          <p:cNvSpPr/>
          <p:nvPr/>
        </p:nvSpPr>
        <p:spPr>
          <a:xfrm>
            <a:off x="4094920" y="2266122"/>
            <a:ext cx="5887279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595F00-E6F7-7199-8B3A-D61F2C07F4FC}"/>
              </a:ext>
            </a:extLst>
          </p:cNvPr>
          <p:cNvSpPr/>
          <p:nvPr/>
        </p:nvSpPr>
        <p:spPr>
          <a:xfrm>
            <a:off x="2209800" y="1503069"/>
            <a:ext cx="3336236" cy="83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A23EA-198D-5728-D902-BAB2CC6D1871}"/>
              </a:ext>
            </a:extLst>
          </p:cNvPr>
          <p:cNvSpPr/>
          <p:nvPr/>
        </p:nvSpPr>
        <p:spPr>
          <a:xfrm>
            <a:off x="2560981" y="4632086"/>
            <a:ext cx="7557053" cy="546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1C1A393-DF97-3F99-7B97-736BA07A7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644" y="5620526"/>
            <a:ext cx="8084783" cy="814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2500" dirty="0"/>
              <a:t>You may have seen this before after buying an item online. For example, if you bought a camera..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15779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A8F3F-E0F3-FCEB-8766-16230A462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g and a memory card&#10;&#10;AI-generated content may be incorrect.">
            <a:extLst>
              <a:ext uri="{FF2B5EF4-FFF2-40B4-BE49-F238E27FC236}">
                <a16:creationId xmlns:a16="http://schemas.microsoft.com/office/drawing/2014/main" id="{929C5923-5978-5F9F-73AC-6F0DE2260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9872"/>
            <a:ext cx="7772400" cy="36982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E66EEE-1812-51F0-FC49-E75A3A3586D4}"/>
              </a:ext>
            </a:extLst>
          </p:cNvPr>
          <p:cNvSpPr/>
          <p:nvPr/>
        </p:nvSpPr>
        <p:spPr>
          <a:xfrm>
            <a:off x="5794513" y="2266122"/>
            <a:ext cx="4187686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618002-A09C-F31A-F9DB-868B70F839E9}"/>
              </a:ext>
            </a:extLst>
          </p:cNvPr>
          <p:cNvSpPr/>
          <p:nvPr/>
        </p:nvSpPr>
        <p:spPr>
          <a:xfrm>
            <a:off x="2560981" y="4890503"/>
            <a:ext cx="7557053" cy="546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6E3872-5391-6541-72B4-3A54C0052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644" y="5620526"/>
            <a:ext cx="9633543" cy="814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2500" dirty="0"/>
              <a:t>Amazon will suggest another item that is </a:t>
            </a:r>
            <a:r>
              <a:rPr lang="en-PH" sz="2500" b="1" dirty="0"/>
              <a:t>frequently bought together with a camera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5088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A994-D57E-94F6-28B0-EB358784E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bag and a memory card&#10;&#10;AI-generated content may be incorrect.">
            <a:extLst>
              <a:ext uri="{FF2B5EF4-FFF2-40B4-BE49-F238E27FC236}">
                <a16:creationId xmlns:a16="http://schemas.microsoft.com/office/drawing/2014/main" id="{4D9F0663-E14D-91D9-1F29-6B673652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9872"/>
            <a:ext cx="7772400" cy="3698255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F32FFB-F5AA-84EC-F423-E30C2A226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644" y="5620526"/>
            <a:ext cx="9633543" cy="814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2500" dirty="0"/>
              <a:t>Amazon will suggest another item that is </a:t>
            </a:r>
            <a:r>
              <a:rPr lang="en-PH" sz="2500" b="1" dirty="0"/>
              <a:t>frequently bought together with a camera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531499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ox of erasers&#10;&#10;AI-generated content may be incorrect.">
            <a:extLst>
              <a:ext uri="{FF2B5EF4-FFF2-40B4-BE49-F238E27FC236}">
                <a16:creationId xmlns:a16="http://schemas.microsoft.com/office/drawing/2014/main" id="{0B1E4234-F15A-E0B4-369E-88C8EA18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38300"/>
            <a:ext cx="7658100" cy="358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28AB32-184B-BB94-4710-49633A41081F}"/>
              </a:ext>
            </a:extLst>
          </p:cNvPr>
          <p:cNvSpPr/>
          <p:nvPr/>
        </p:nvSpPr>
        <p:spPr>
          <a:xfrm>
            <a:off x="4094920" y="2266122"/>
            <a:ext cx="5887279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8A2202-9915-7E53-2785-16C2A355FFA6}"/>
              </a:ext>
            </a:extLst>
          </p:cNvPr>
          <p:cNvSpPr/>
          <p:nvPr/>
        </p:nvSpPr>
        <p:spPr>
          <a:xfrm>
            <a:off x="2209800" y="1503069"/>
            <a:ext cx="3336236" cy="83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5006D-1785-C8F3-451E-05AF44F50945}"/>
              </a:ext>
            </a:extLst>
          </p:cNvPr>
          <p:cNvSpPr/>
          <p:nvPr/>
        </p:nvSpPr>
        <p:spPr>
          <a:xfrm>
            <a:off x="2560981" y="4339034"/>
            <a:ext cx="7557053" cy="83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92A42-F8D5-D324-D847-0399AEC77C5E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If you bought a pencil..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23407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EFD8D-B30E-16F8-CBBC-4408DB451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ox of erasers&#10;&#10;AI-generated content may be incorrect.">
            <a:extLst>
              <a:ext uri="{FF2B5EF4-FFF2-40B4-BE49-F238E27FC236}">
                <a16:creationId xmlns:a16="http://schemas.microsoft.com/office/drawing/2014/main" id="{85B06F5E-85EC-1A1E-5580-454695C0A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38300"/>
            <a:ext cx="7658100" cy="358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5B69B9-FEB3-C4AE-54A7-F5FD55B5CC62}"/>
              </a:ext>
            </a:extLst>
          </p:cNvPr>
          <p:cNvSpPr/>
          <p:nvPr/>
        </p:nvSpPr>
        <p:spPr>
          <a:xfrm>
            <a:off x="6096000" y="2266122"/>
            <a:ext cx="3886199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FEFF0-14CB-01AD-3E4D-29FD5E241780}"/>
              </a:ext>
            </a:extLst>
          </p:cNvPr>
          <p:cNvSpPr/>
          <p:nvPr/>
        </p:nvSpPr>
        <p:spPr>
          <a:xfrm>
            <a:off x="2560981" y="4770783"/>
            <a:ext cx="7557053" cy="408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F7EA72-EE3F-1207-6CC5-8F26D58FD4C9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Amazon will suggest other items like glue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26348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0E151-4536-318F-D76B-B5A821501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ox of erasers&#10;&#10;AI-generated content may be incorrect.">
            <a:extLst>
              <a:ext uri="{FF2B5EF4-FFF2-40B4-BE49-F238E27FC236}">
                <a16:creationId xmlns:a16="http://schemas.microsoft.com/office/drawing/2014/main" id="{1A147343-AF30-D711-E446-2025A2A51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638300"/>
            <a:ext cx="7658100" cy="35814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E1911C-A02A-16AD-E8AD-7EF7185025EF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And erasers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3156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tterfly and a kite&#10;&#10;AI-generated content may be incorrect.">
            <a:extLst>
              <a:ext uri="{FF2B5EF4-FFF2-40B4-BE49-F238E27FC236}">
                <a16:creationId xmlns:a16="http://schemas.microsoft.com/office/drawing/2014/main" id="{9BEEE9C4-6385-81C7-FB5C-1368BE77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69" y="1629000"/>
            <a:ext cx="9650262" cy="36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6DAD00-296D-0F5A-3E8E-C586A2B37806}"/>
              </a:ext>
            </a:extLst>
          </p:cNvPr>
          <p:cNvSpPr/>
          <p:nvPr/>
        </p:nvSpPr>
        <p:spPr>
          <a:xfrm>
            <a:off x="2842591" y="2049341"/>
            <a:ext cx="6990521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BCE36-9D3B-CC73-7189-1B0E34DBB086}"/>
              </a:ext>
            </a:extLst>
          </p:cNvPr>
          <p:cNvSpPr/>
          <p:nvPr/>
        </p:nvSpPr>
        <p:spPr>
          <a:xfrm>
            <a:off x="1270869" y="1259180"/>
            <a:ext cx="3336236" cy="83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06826-43F0-8700-846C-83EC1C2BF39D}"/>
              </a:ext>
            </a:extLst>
          </p:cNvPr>
          <p:cNvSpPr/>
          <p:nvPr/>
        </p:nvSpPr>
        <p:spPr>
          <a:xfrm>
            <a:off x="1487555" y="4389143"/>
            <a:ext cx="9433576" cy="8398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BDD47A-0FEA-5091-12A3-3BC38255084F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If you bought a kite..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145257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D7D5F-9E62-7FFA-F32E-DFB242CD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tterfly and a kite&#10;&#10;AI-generated content may be incorrect.">
            <a:extLst>
              <a:ext uri="{FF2B5EF4-FFF2-40B4-BE49-F238E27FC236}">
                <a16:creationId xmlns:a16="http://schemas.microsoft.com/office/drawing/2014/main" id="{67CFDCA6-DC93-E0B9-0BC2-D0A326696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69" y="1629000"/>
            <a:ext cx="9650262" cy="360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B4136A-930C-6D78-332F-47F1C9194923}"/>
              </a:ext>
            </a:extLst>
          </p:cNvPr>
          <p:cNvSpPr/>
          <p:nvPr/>
        </p:nvSpPr>
        <p:spPr>
          <a:xfrm>
            <a:off x="4607105" y="2049341"/>
            <a:ext cx="5226007" cy="1679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A24A05-BA61-69B4-4B21-F69E58A05C49}"/>
              </a:ext>
            </a:extLst>
          </p:cNvPr>
          <p:cNvSpPr/>
          <p:nvPr/>
        </p:nvSpPr>
        <p:spPr>
          <a:xfrm>
            <a:off x="1487555" y="4711148"/>
            <a:ext cx="9433576" cy="5178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4154DF-2C1C-830F-9443-C119A094E532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It may suggest that you may like a kite spool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058832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FF8A6-87D8-ECCA-F31C-686F6120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tterfly and a kite&#10;&#10;AI-generated content may be incorrect.">
            <a:extLst>
              <a:ext uri="{FF2B5EF4-FFF2-40B4-BE49-F238E27FC236}">
                <a16:creationId xmlns:a16="http://schemas.microsoft.com/office/drawing/2014/main" id="{39E4782A-24AD-A3C5-D878-58FACFC6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869" y="1629000"/>
            <a:ext cx="9650262" cy="3600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64AC7E-3094-DD9D-3C17-066E485A1E71}"/>
              </a:ext>
            </a:extLst>
          </p:cNvPr>
          <p:cNvSpPr txBox="1">
            <a:spLocks/>
          </p:cNvSpPr>
          <p:nvPr/>
        </p:nvSpPr>
        <p:spPr>
          <a:xfrm>
            <a:off x="1503644" y="5620526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And another kite..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04098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tterfly and a kite&#10;&#10;AI-generated content may be incorrect.">
            <a:extLst>
              <a:ext uri="{FF2B5EF4-FFF2-40B4-BE49-F238E27FC236}">
                <a16:creationId xmlns:a16="http://schemas.microsoft.com/office/drawing/2014/main" id="{12939743-7A31-45F4-B042-DA54CD2D7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21" y="2504091"/>
            <a:ext cx="5790157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lose-up of a box of erasers&#10;&#10;AI-generated content may be incorrect.">
            <a:extLst>
              <a:ext uri="{FF2B5EF4-FFF2-40B4-BE49-F238E27FC236}">
                <a16:creationId xmlns:a16="http://schemas.microsoft.com/office/drawing/2014/main" id="{91432244-6630-B23E-096E-F10D82B47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17" y="154418"/>
            <a:ext cx="461872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bag and a memory card&#10;&#10;AI-generated content may be incorrect.">
            <a:extLst>
              <a:ext uri="{FF2B5EF4-FFF2-40B4-BE49-F238E27FC236}">
                <a16:creationId xmlns:a16="http://schemas.microsoft.com/office/drawing/2014/main" id="{F2B99781-13A6-D038-B5BA-3AB2829C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60" y="154418"/>
            <a:ext cx="4539542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0AE011-4F2E-BCBB-2EF9-A188641332E7}"/>
              </a:ext>
            </a:extLst>
          </p:cNvPr>
          <p:cNvSpPr txBox="1">
            <a:spLocks/>
          </p:cNvSpPr>
          <p:nvPr/>
        </p:nvSpPr>
        <p:spPr>
          <a:xfrm>
            <a:off x="1394897" y="5370270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The big question is </a:t>
            </a:r>
            <a:r>
              <a:rPr lang="en-PH" sz="2500" b="1" dirty="0"/>
              <a:t>“What is the best product to propose to the customer?”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56542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Introduction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Association Rule Learning/Market Basket Analysis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Applications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Apriori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Algorithm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Metrics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3322657-4043-6F0A-98DF-875D42B98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utterfly and a kite&#10;&#10;AI-generated content may be incorrect.">
            <a:extLst>
              <a:ext uri="{FF2B5EF4-FFF2-40B4-BE49-F238E27FC236}">
                <a16:creationId xmlns:a16="http://schemas.microsoft.com/office/drawing/2014/main" id="{ACD4EB55-1200-38D2-0FE8-E3A9441C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21" y="2504091"/>
            <a:ext cx="5790157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A close-up of a box of erasers&#10;&#10;AI-generated content may be incorrect.">
            <a:extLst>
              <a:ext uri="{FF2B5EF4-FFF2-40B4-BE49-F238E27FC236}">
                <a16:creationId xmlns:a16="http://schemas.microsoft.com/office/drawing/2014/main" id="{A6B23CBE-56CF-700B-5C9F-9113709B9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17" y="154418"/>
            <a:ext cx="4618723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black bag and a memory card&#10;&#10;AI-generated content may be incorrect.">
            <a:extLst>
              <a:ext uri="{FF2B5EF4-FFF2-40B4-BE49-F238E27FC236}">
                <a16:creationId xmlns:a16="http://schemas.microsoft.com/office/drawing/2014/main" id="{F0AEC2DB-E84B-E826-A5A9-F0AEA64E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60" y="154418"/>
            <a:ext cx="4539542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CADF78-3B4E-6C40-AB77-513343B22677}"/>
              </a:ext>
            </a:extLst>
          </p:cNvPr>
          <p:cNvSpPr txBox="1">
            <a:spLocks/>
          </p:cNvSpPr>
          <p:nvPr/>
        </p:nvSpPr>
        <p:spPr>
          <a:xfrm>
            <a:off x="1394897" y="5370270"/>
            <a:ext cx="9633543" cy="81418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PH" sz="2500" dirty="0"/>
              <a:t>This is where Association Rule Learning/Market Basket Analysis comes into play.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44979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76715-4C8C-3672-5302-0265D630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3C57A-8458-B785-3F3C-40A75A2CA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EA007-A6F6-E33E-3C8A-631813AE3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396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dirty="0"/>
              <a:t>Is a rule-based unsupervised machine learning method for discovering relations between variables in large datasets.</a:t>
            </a:r>
          </a:p>
          <a:p>
            <a:endParaRPr lang="en-PH" sz="3000" dirty="0"/>
          </a:p>
        </p:txBody>
      </p:sp>
      <p:pic>
        <p:nvPicPr>
          <p:cNvPr id="5" name="Picture 4" descr="A diagram of food items&#10;&#10;AI-generated content may be incorrect.">
            <a:extLst>
              <a:ext uri="{FF2B5EF4-FFF2-40B4-BE49-F238E27FC236}">
                <a16:creationId xmlns:a16="http://schemas.microsoft.com/office/drawing/2014/main" id="{C44D6385-3A5E-F0B8-1F04-4C76B935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0" t="20947" r="14260" b="13747"/>
          <a:stretch>
            <a:fillRect/>
          </a:stretch>
        </p:blipFill>
        <p:spPr>
          <a:xfrm>
            <a:off x="7277878" y="1809000"/>
            <a:ext cx="47567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1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1CF3-F71A-A02C-A1DC-4592F795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4D9E-E34D-2924-4931-8A1452C0C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396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dirty="0"/>
              <a:t>The goal is to identify strong relations discovered in datasets using some measures such as support, </a:t>
            </a:r>
            <a:r>
              <a:rPr lang="en-PH" sz="3000" b="1" dirty="0"/>
              <a:t>confidence</a:t>
            </a:r>
            <a:r>
              <a:rPr lang="en-PH" sz="3000" dirty="0"/>
              <a:t> and </a:t>
            </a:r>
            <a:r>
              <a:rPr lang="en-PH" sz="3000" b="1" dirty="0"/>
              <a:t>lift</a:t>
            </a:r>
            <a:r>
              <a:rPr lang="en-PH" sz="3000" dirty="0"/>
              <a:t>.</a:t>
            </a:r>
          </a:p>
        </p:txBody>
      </p:sp>
      <p:pic>
        <p:nvPicPr>
          <p:cNvPr id="7" name="Picture 6" descr="A diagram of food items&#10;&#10;AI-generated content may be incorrect.">
            <a:extLst>
              <a:ext uri="{FF2B5EF4-FFF2-40B4-BE49-F238E27FC236}">
                <a16:creationId xmlns:a16="http://schemas.microsoft.com/office/drawing/2014/main" id="{52D31B43-A52D-E5A9-C8A4-7C015307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0" t="20947" r="14260" b="13747"/>
          <a:stretch>
            <a:fillRect/>
          </a:stretch>
        </p:blipFill>
        <p:spPr>
          <a:xfrm>
            <a:off x="7277878" y="1809000"/>
            <a:ext cx="47567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5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10C2-4E61-8010-50C9-7F668F394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28E2-4802-02D4-8B74-8E465FF95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AF872-EF59-6A8B-8BDB-4C1B13CAE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396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dirty="0"/>
              <a:t>Its provides an answer to the question:</a:t>
            </a:r>
          </a:p>
          <a:p>
            <a:pPr marL="0" indent="0">
              <a:buNone/>
            </a:pPr>
            <a:endParaRPr lang="en-PH" sz="3000" dirty="0"/>
          </a:p>
          <a:p>
            <a:pPr marL="0" indent="0">
              <a:buNone/>
            </a:pPr>
            <a:r>
              <a:rPr lang="en-PH" sz="3000" dirty="0"/>
              <a:t>How likely is that customer will buy </a:t>
            </a:r>
            <a:r>
              <a:rPr lang="en-PH" sz="3000" b="1" dirty="0"/>
              <a:t>product A </a:t>
            </a:r>
            <a:r>
              <a:rPr lang="en-PH" sz="3000" dirty="0"/>
              <a:t>if he or she already has </a:t>
            </a:r>
            <a:r>
              <a:rPr lang="en-PH" sz="3000" b="1" dirty="0"/>
              <a:t>product B </a:t>
            </a:r>
            <a:r>
              <a:rPr lang="en-PH" sz="3000" dirty="0"/>
              <a:t>in their cart</a:t>
            </a:r>
          </a:p>
        </p:txBody>
      </p:sp>
      <p:pic>
        <p:nvPicPr>
          <p:cNvPr id="7" name="Picture 6" descr="A diagram of food items&#10;&#10;AI-generated content may be incorrect.">
            <a:extLst>
              <a:ext uri="{FF2B5EF4-FFF2-40B4-BE49-F238E27FC236}">
                <a16:creationId xmlns:a16="http://schemas.microsoft.com/office/drawing/2014/main" id="{AE86BD3B-BA7D-AC2F-7509-94C0799D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0" t="20947" r="14260" b="13747"/>
          <a:stretch>
            <a:fillRect/>
          </a:stretch>
        </p:blipFill>
        <p:spPr>
          <a:xfrm>
            <a:off x="7277878" y="1809000"/>
            <a:ext cx="47567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2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7BAFC-CD88-9D48-A675-07AA0374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F455-63E4-6997-C8A2-E1176E5A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CDA48-0856-CF8D-5780-D7F331506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4396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dirty="0"/>
              <a:t>So it gives you an answer to the question:</a:t>
            </a:r>
          </a:p>
          <a:p>
            <a:pPr marL="0" indent="0">
              <a:buNone/>
            </a:pPr>
            <a:endParaRPr lang="en-PH" sz="3000" dirty="0"/>
          </a:p>
          <a:p>
            <a:pPr marL="0" indent="0">
              <a:buNone/>
            </a:pPr>
            <a:r>
              <a:rPr lang="en-PH" sz="3000" b="1" dirty="0"/>
              <a:t>Which products are often bought together?</a:t>
            </a:r>
          </a:p>
        </p:txBody>
      </p:sp>
      <p:pic>
        <p:nvPicPr>
          <p:cNvPr id="7" name="Picture 6" descr="A diagram of food items&#10;&#10;AI-generated content may be incorrect.">
            <a:extLst>
              <a:ext uri="{FF2B5EF4-FFF2-40B4-BE49-F238E27FC236}">
                <a16:creationId xmlns:a16="http://schemas.microsoft.com/office/drawing/2014/main" id="{5A0F1D89-DAA0-F1F2-6988-DF5A5A9A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0" t="20947" r="14260" b="13747"/>
          <a:stretch>
            <a:fillRect/>
          </a:stretch>
        </p:blipFill>
        <p:spPr>
          <a:xfrm>
            <a:off x="7277878" y="1809000"/>
            <a:ext cx="47567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61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33E2-E365-7D87-EEBC-D31F4B37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CA1-BAC7-4176-48BB-77C98B88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PH" sz="3000" b="1" dirty="0"/>
                  <a:t>Where</a:t>
                </a:r>
                <a:r>
                  <a:rPr lang="en-PH" sz="30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PH" sz="3000" dirty="0"/>
                  <a:t> is a separate itemset called an </a:t>
                </a:r>
                <a:r>
                  <a:rPr lang="en-PH" sz="3000" b="1" dirty="0">
                    <a:solidFill>
                      <a:srgbClr val="00B0F0"/>
                    </a:solidFill>
                  </a:rPr>
                  <a:t>antecedent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PH" sz="3000" dirty="0"/>
                  <a:t> is a separate itemset called a </a:t>
                </a:r>
                <a:r>
                  <a:rPr lang="en-PH" sz="3000" b="1" dirty="0">
                    <a:solidFill>
                      <a:srgbClr val="FFC000"/>
                    </a:solidFill>
                  </a:rPr>
                  <a:t>consequent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  <a:blipFill>
                <a:blip r:embed="rId3"/>
                <a:stretch>
                  <a:fillRect l="-1391" t="-478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3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2E0A-C4AD-9373-4D10-8D91E995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𝑏𝑟𝑒𝑎𝑑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𝑚𝑖𝑙𝑘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094C4-B5F8-EEC2-6CAA-EB29FE622651}"/>
              </a:ext>
            </a:extLst>
          </p:cNvPr>
          <p:cNvSpPr txBox="1">
            <a:spLocks/>
          </p:cNvSpPr>
          <p:nvPr/>
        </p:nvSpPr>
        <p:spPr>
          <a:xfrm>
            <a:off x="838200" y="4098664"/>
            <a:ext cx="10515600" cy="2151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sz="3000" i="1" dirty="0"/>
              <a:t>For example, if we have an association rule</a:t>
            </a:r>
          </a:p>
          <a:p>
            <a:pPr marL="0" indent="0" algn="ctr">
              <a:buNone/>
            </a:pPr>
            <a:endParaRPr lang="en-PH" sz="3000" i="1" dirty="0"/>
          </a:p>
          <a:p>
            <a:pPr marL="0" indent="0" algn="ctr">
              <a:buNone/>
            </a:pPr>
            <a:r>
              <a:rPr lang="en-PH" sz="3000" i="1" dirty="0"/>
              <a:t>“If a customer buys bread, he is 70% likely to buy milk”</a:t>
            </a:r>
          </a:p>
          <a:p>
            <a:pPr marL="0" indent="0" algn="ctr">
              <a:buNone/>
            </a:pPr>
            <a:endParaRPr lang="en-PH" sz="3000" i="1" dirty="0"/>
          </a:p>
          <a:p>
            <a:pPr marL="0" indent="0" algn="ctr">
              <a:buNone/>
            </a:pPr>
            <a:r>
              <a:rPr lang="en-PH" sz="3000" b="1" i="1" dirty="0">
                <a:solidFill>
                  <a:srgbClr val="00B0F0"/>
                </a:solidFill>
              </a:rPr>
              <a:t>Bread</a:t>
            </a:r>
            <a:r>
              <a:rPr lang="en-PH" sz="3000" i="1" dirty="0"/>
              <a:t> is the antecedent and </a:t>
            </a:r>
            <a:r>
              <a:rPr lang="en-PH" sz="3000" b="1" i="1" dirty="0">
                <a:solidFill>
                  <a:srgbClr val="FFC000"/>
                </a:solidFill>
              </a:rPr>
              <a:t>milk</a:t>
            </a:r>
            <a:r>
              <a:rPr lang="en-PH" sz="3000" i="1" dirty="0"/>
              <a:t> is the consequent.</a:t>
            </a:r>
          </a:p>
          <a:p>
            <a:pPr marL="0" indent="0" algn="ctr">
              <a:buNone/>
            </a:pPr>
            <a:endParaRPr lang="en-PH" sz="3000" i="1" dirty="0"/>
          </a:p>
        </p:txBody>
      </p:sp>
    </p:spTree>
    <p:extLst>
      <p:ext uri="{BB962C8B-B14F-4D97-AF65-F5344CB8AC3E}">
        <p14:creationId xmlns:p14="http://schemas.microsoft.com/office/powerpoint/2010/main" val="3246133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253-EEEE-573E-4D7C-52E6927A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C918-65BA-0A79-E7F9-93D0D748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 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3EF2-0FD2-1F18-DE3C-9C482D45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dirty="0"/>
              <a:t>All data used in this technique is </a:t>
            </a:r>
            <a:r>
              <a:rPr lang="en-PH" b="1" dirty="0"/>
              <a:t>categorical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There is </a:t>
            </a:r>
            <a:r>
              <a:rPr lang="en-PH" b="1" dirty="0"/>
              <a:t>no dependent variable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It input it accepts are mostly raw point-of-sale transaction data.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 output produced is the description of the most frequent relationship among variables.</a:t>
            </a:r>
          </a:p>
        </p:txBody>
      </p:sp>
    </p:spTree>
    <p:extLst>
      <p:ext uri="{BB962C8B-B14F-4D97-AF65-F5344CB8AC3E}">
        <p14:creationId xmlns:p14="http://schemas.microsoft.com/office/powerpoint/2010/main" val="2205446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8F22-8BE5-7842-423B-E266AE61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B081-5678-BE75-03CA-E6F3BC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Algorithms for generating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C50E-4E70-55D2-6C0F-7CB8B2F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23" y="3227894"/>
            <a:ext cx="2550458" cy="1478175"/>
          </a:xfr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300" dirty="0" err="1"/>
              <a:t>Apriori</a:t>
            </a:r>
            <a:r>
              <a:rPr lang="en-PH" sz="4300" dirty="0"/>
              <a:t> </a:t>
            </a:r>
          </a:p>
          <a:p>
            <a:pPr marL="0" indent="0" algn="ctr">
              <a:buNone/>
            </a:pPr>
            <a:r>
              <a:rPr lang="en-PH" sz="4300" dirty="0"/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75F24-EBFE-EF63-A390-8316AA73D4FB}"/>
              </a:ext>
            </a:extLst>
          </p:cNvPr>
          <p:cNvSpPr txBox="1"/>
          <p:nvPr/>
        </p:nvSpPr>
        <p:spPr>
          <a:xfrm>
            <a:off x="4869179" y="3227894"/>
            <a:ext cx="2693446" cy="141577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Eclat </a:t>
            </a:r>
          </a:p>
          <a:p>
            <a:pPr algn="ctr"/>
            <a:r>
              <a:rPr lang="en-PH" sz="4300" dirty="0"/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4EA74-38F5-BE9F-705F-37104F29FD99}"/>
              </a:ext>
            </a:extLst>
          </p:cNvPr>
          <p:cNvSpPr txBox="1"/>
          <p:nvPr/>
        </p:nvSpPr>
        <p:spPr>
          <a:xfrm>
            <a:off x="8660353" y="3217736"/>
            <a:ext cx="2693447" cy="141577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FP-growth </a:t>
            </a:r>
          </a:p>
          <a:p>
            <a:pPr algn="ctr"/>
            <a:r>
              <a:rPr lang="en-PH" sz="43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81941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7B2B-4D50-7322-33F8-BA2D6311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4A5-C2F4-1581-4C92-D3CC2371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Business Applications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EEA-F5E6-0BA0-D221-35BE0CA39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024613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In online retail, association rule may suggest not to put one item on sale at a time and instead to create a bundle of products promoted as a package to sell other non-selling items.</a:t>
            </a:r>
          </a:p>
          <a:p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4" name="Picture 3" descr="A diagram of food items&#10;&#10;AI-generated content may be incorrect.">
            <a:extLst>
              <a:ext uri="{FF2B5EF4-FFF2-40B4-BE49-F238E27FC236}">
                <a16:creationId xmlns:a16="http://schemas.microsoft.com/office/drawing/2014/main" id="{9C2CD557-AEE0-27E4-CBA9-7F4966BD55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30" t="20947" r="14260" b="13747"/>
          <a:stretch>
            <a:fillRect/>
          </a:stretch>
        </p:blipFill>
        <p:spPr>
          <a:xfrm>
            <a:off x="7277878" y="1809000"/>
            <a:ext cx="475676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7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F24D12-2AA2-3310-3FB1-289292B29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2A50C-E77A-89F0-FF24-88D6C813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652" y="5145932"/>
            <a:ext cx="8812695" cy="44726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Amazon is one of the largest online shopping retailer globally</a:t>
            </a:r>
          </a:p>
          <a:p>
            <a:pPr lvl="1"/>
            <a:endParaRPr lang="en-US" dirty="0"/>
          </a:p>
        </p:txBody>
      </p:sp>
      <p:pic>
        <p:nvPicPr>
          <p:cNvPr id="7" name="Picture 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66E965C-57A2-1E47-57B3-2D0F4E2C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2068"/>
            <a:ext cx="7772400" cy="23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10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C30BB9-422D-9B6C-5E60-D7821447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046133-9B55-68B5-C9A2-5C259E4F3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71965"/>
              </p:ext>
            </p:extLst>
          </p:nvPr>
        </p:nvGraphicFramePr>
        <p:xfrm>
          <a:off x="2304718" y="388742"/>
          <a:ext cx="8128000" cy="5649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66413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904891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54667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37982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659721"/>
                    </a:ext>
                  </a:extLst>
                </a:gridCol>
              </a:tblGrid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6417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408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247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21872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29221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4038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7585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1034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06034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8689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9165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66519"/>
                  </a:ext>
                </a:extLst>
              </a:tr>
            </a:tbl>
          </a:graphicData>
        </a:graphic>
      </p:graphicFrame>
      <p:pic>
        <p:nvPicPr>
          <p:cNvPr id="15" name="Picture 14" descr="A cartoon of a milk carton&#10;&#10;Description automatically generated">
            <a:extLst>
              <a:ext uri="{FF2B5EF4-FFF2-40B4-BE49-F238E27FC236}">
                <a16:creationId xmlns:a16="http://schemas.microsoft.com/office/drawing/2014/main" id="{212D8FC3-1CF5-7436-9A58-5D97B933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388742"/>
            <a:ext cx="468000" cy="468000"/>
          </a:xfrm>
          <a:prstGeom prst="rect">
            <a:avLst/>
          </a:prstGeom>
        </p:spPr>
      </p:pic>
      <p:pic>
        <p:nvPicPr>
          <p:cNvPr id="16" name="Picture 15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6C627943-C8F7-C012-3283-FAA46A28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67" y="388742"/>
            <a:ext cx="468000" cy="468000"/>
          </a:xfrm>
          <a:prstGeom prst="rect">
            <a:avLst/>
          </a:prstGeom>
        </p:spPr>
      </p:pic>
      <p:pic>
        <p:nvPicPr>
          <p:cNvPr id="17" name="Picture 1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789E822-F252-46CF-06F4-90CD407E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52" y="263603"/>
            <a:ext cx="720000" cy="720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A60E99-4F50-0D70-9E5B-9B24EBA5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429" y="424742"/>
            <a:ext cx="677160" cy="432000"/>
          </a:xfrm>
          <a:prstGeom prst="rect">
            <a:avLst/>
          </a:prstGeom>
        </p:spPr>
      </p:pic>
      <p:pic>
        <p:nvPicPr>
          <p:cNvPr id="19" name="Picture 18" descr="A cartoon of a milk carton&#10;&#10;Description automatically generated">
            <a:extLst>
              <a:ext uri="{FF2B5EF4-FFF2-40B4-BE49-F238E27FC236}">
                <a16:creationId xmlns:a16="http://schemas.microsoft.com/office/drawing/2014/main" id="{31D298E0-16CB-5EB7-36C7-362CEF23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883865"/>
            <a:ext cx="468000" cy="468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C3BF66EC-8750-C1AA-A6D0-9F2F945E2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757865"/>
            <a:ext cx="720000" cy="720000"/>
          </a:xfrm>
          <a:prstGeom prst="rect">
            <a:avLst/>
          </a:prstGeom>
        </p:spPr>
      </p:pic>
      <p:pic>
        <p:nvPicPr>
          <p:cNvPr id="22" name="Picture 21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0237240-AE18-F4A0-68D2-3361EC46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4" y="886814"/>
            <a:ext cx="468000" cy="468000"/>
          </a:xfrm>
          <a:prstGeom prst="rect">
            <a:avLst/>
          </a:prstGeom>
        </p:spPr>
      </p:pic>
      <p:pic>
        <p:nvPicPr>
          <p:cNvPr id="23" name="Picture 2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712CEAB3-09F0-EFC4-CD0A-955B3B2A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1378988"/>
            <a:ext cx="677160" cy="432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13C0010-F82A-CE86-C6CA-BDDCCA95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1225865"/>
            <a:ext cx="720000" cy="720000"/>
          </a:xfrm>
          <a:prstGeom prst="rect">
            <a:avLst/>
          </a:prstGeom>
        </p:spPr>
      </p:pic>
      <p:pic>
        <p:nvPicPr>
          <p:cNvPr id="25" name="Picture 24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BDF70299-2212-286C-682F-052970F41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84217" y="1215807"/>
            <a:ext cx="240979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EA4F58FB-4AC8-FADB-4F3C-DCD2FB7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1810988"/>
            <a:ext cx="468000" cy="468000"/>
          </a:xfrm>
          <a:prstGeom prst="rect">
            <a:avLst/>
          </a:prstGeom>
        </p:spPr>
      </p:pic>
      <p:pic>
        <p:nvPicPr>
          <p:cNvPr id="28" name="Picture 2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73F38A9-A729-7BB5-7CB7-6B4EE097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68" y="1828988"/>
            <a:ext cx="677160" cy="432000"/>
          </a:xfrm>
          <a:prstGeom prst="rect">
            <a:avLst/>
          </a:prstGeom>
        </p:spPr>
      </p:pic>
      <p:pic>
        <p:nvPicPr>
          <p:cNvPr id="30" name="Picture 29" descr="A piece of butter on a plate&#10;&#10;Description automatically generated">
            <a:extLst>
              <a:ext uri="{FF2B5EF4-FFF2-40B4-BE49-F238E27FC236}">
                <a16:creationId xmlns:a16="http://schemas.microsoft.com/office/drawing/2014/main" id="{5CE7E762-A55D-FCEE-54FE-21862C87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008" y="1684988"/>
            <a:ext cx="720000" cy="720000"/>
          </a:xfrm>
          <a:prstGeom prst="rect">
            <a:avLst/>
          </a:prstGeom>
        </p:spPr>
      </p:pic>
      <p:pic>
        <p:nvPicPr>
          <p:cNvPr id="32" name="Picture 3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5662132-F399-63F6-BAC5-13396EAF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360" y="2304233"/>
            <a:ext cx="677160" cy="432000"/>
          </a:xfrm>
          <a:prstGeom prst="rect">
            <a:avLst/>
          </a:prstGeom>
        </p:spPr>
      </p:pic>
      <p:pic>
        <p:nvPicPr>
          <p:cNvPr id="34" name="Picture 33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6C41A7-C638-2EB6-373F-49267E74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18" y="2160233"/>
            <a:ext cx="720000" cy="720000"/>
          </a:xfrm>
          <a:prstGeom prst="rect">
            <a:avLst/>
          </a:prstGeom>
        </p:spPr>
      </p:pic>
      <p:pic>
        <p:nvPicPr>
          <p:cNvPr id="35" name="Picture 34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E0DF1D81-D519-460F-BCBE-49648FBC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750" y="2278988"/>
            <a:ext cx="519544" cy="468000"/>
          </a:xfrm>
          <a:prstGeom prst="rect">
            <a:avLst/>
          </a:prstGeom>
        </p:spPr>
      </p:pic>
      <p:pic>
        <p:nvPicPr>
          <p:cNvPr id="36" name="Picture 35" descr="A cartoon of a milk carton&#10;&#10;Description automatically generated">
            <a:extLst>
              <a:ext uri="{FF2B5EF4-FFF2-40B4-BE49-F238E27FC236}">
                <a16:creationId xmlns:a16="http://schemas.microsoft.com/office/drawing/2014/main" id="{5F81CAAD-095E-04B3-D7BB-C1CCEB36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2759856"/>
            <a:ext cx="468000" cy="468000"/>
          </a:xfrm>
          <a:prstGeom prst="rect">
            <a:avLst/>
          </a:prstGeom>
        </p:spPr>
      </p:pic>
      <p:pic>
        <p:nvPicPr>
          <p:cNvPr id="37" name="Picture 3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BCA1145-F39F-192B-C868-2E025C6C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2764988"/>
            <a:ext cx="677160" cy="432000"/>
          </a:xfrm>
          <a:prstGeom prst="rect">
            <a:avLst/>
          </a:prstGeom>
        </p:spPr>
      </p:pic>
      <p:pic>
        <p:nvPicPr>
          <p:cNvPr id="38" name="Picture 37" descr="A piece of butter on a plate&#10;&#10;Description automatically generated">
            <a:extLst>
              <a:ext uri="{FF2B5EF4-FFF2-40B4-BE49-F238E27FC236}">
                <a16:creationId xmlns:a16="http://schemas.microsoft.com/office/drawing/2014/main" id="{0858BFEF-8864-6475-9A5B-8CBC450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2620988"/>
            <a:ext cx="720000" cy="720000"/>
          </a:xfrm>
          <a:prstGeom prst="rect">
            <a:avLst/>
          </a:prstGeom>
        </p:spPr>
      </p:pic>
      <p:pic>
        <p:nvPicPr>
          <p:cNvPr id="40" name="Picture 3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370CB74-8E5F-D220-7B79-4A413E7B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738" y="2739743"/>
            <a:ext cx="519544" cy="468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0F91661-4255-A18C-5A87-548DB0C9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227856"/>
            <a:ext cx="468000" cy="468000"/>
          </a:xfrm>
          <a:prstGeom prst="rect">
            <a:avLst/>
          </a:prstGeom>
        </p:spPr>
      </p:pic>
      <p:pic>
        <p:nvPicPr>
          <p:cNvPr id="42" name="Picture 41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19A3D424-BF41-FC2F-3EB5-D9BB03692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946" y="3227856"/>
            <a:ext cx="519544" cy="468000"/>
          </a:xfrm>
          <a:prstGeom prst="rect">
            <a:avLst/>
          </a:prstGeom>
        </p:spPr>
      </p:pic>
      <p:pic>
        <p:nvPicPr>
          <p:cNvPr id="43" name="Picture 42" descr="A cartoon of a milk carton&#10;&#10;Description automatically generated">
            <a:extLst>
              <a:ext uri="{FF2B5EF4-FFF2-40B4-BE49-F238E27FC236}">
                <a16:creationId xmlns:a16="http://schemas.microsoft.com/office/drawing/2014/main" id="{D5810FF9-92F6-92D9-4F1A-0666E021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708384"/>
            <a:ext cx="468000" cy="468000"/>
          </a:xfrm>
          <a:prstGeom prst="rect">
            <a:avLst/>
          </a:prstGeom>
        </p:spPr>
      </p:pic>
      <p:pic>
        <p:nvPicPr>
          <p:cNvPr id="44" name="Picture 4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5BD0671-2201-D7FB-B459-2C6EE6EF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3713516"/>
            <a:ext cx="677160" cy="432000"/>
          </a:xfrm>
          <a:prstGeom prst="rect">
            <a:avLst/>
          </a:prstGeom>
        </p:spPr>
      </p:pic>
      <p:pic>
        <p:nvPicPr>
          <p:cNvPr id="45" name="Picture 44" descr="A piece of butter on a plate&#10;&#10;Description automatically generated">
            <a:extLst>
              <a:ext uri="{FF2B5EF4-FFF2-40B4-BE49-F238E27FC236}">
                <a16:creationId xmlns:a16="http://schemas.microsoft.com/office/drawing/2014/main" id="{AE67EFA6-FEC8-2D8E-A5A8-15EAD64C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3569516"/>
            <a:ext cx="720000" cy="720000"/>
          </a:xfrm>
          <a:prstGeom prst="rect">
            <a:avLst/>
          </a:prstGeom>
        </p:spPr>
      </p:pic>
      <p:pic>
        <p:nvPicPr>
          <p:cNvPr id="46" name="Picture 4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661B40F-32D1-B7F7-0CBA-0BD0427E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4188912"/>
            <a:ext cx="677160" cy="432000"/>
          </a:xfrm>
          <a:prstGeom prst="rect">
            <a:avLst/>
          </a:prstGeom>
        </p:spPr>
      </p:pic>
      <p:pic>
        <p:nvPicPr>
          <p:cNvPr id="47" name="Picture 46" descr="A piece of butter on a plate&#10;&#10;Description automatically generated">
            <a:extLst>
              <a:ext uri="{FF2B5EF4-FFF2-40B4-BE49-F238E27FC236}">
                <a16:creationId xmlns:a16="http://schemas.microsoft.com/office/drawing/2014/main" id="{428C3380-A3DE-9EB5-C817-9FF6C403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4032479"/>
            <a:ext cx="720000" cy="720000"/>
          </a:xfrm>
          <a:prstGeom prst="rect">
            <a:avLst/>
          </a:prstGeom>
        </p:spPr>
      </p:pic>
      <p:pic>
        <p:nvPicPr>
          <p:cNvPr id="48" name="Picture 47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F65FD4A-375C-968A-6887-2FE03562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08" y="4167957"/>
            <a:ext cx="468000" cy="468000"/>
          </a:xfrm>
          <a:prstGeom prst="rect">
            <a:avLst/>
          </a:prstGeom>
        </p:spPr>
      </p:pic>
      <p:pic>
        <p:nvPicPr>
          <p:cNvPr id="49" name="Picture 4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01CB7028-2C30-D2D2-7E77-F26EE361D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4980" y="4152912"/>
            <a:ext cx="519544" cy="468000"/>
          </a:xfrm>
          <a:prstGeom prst="rect">
            <a:avLst/>
          </a:prstGeom>
        </p:spPr>
      </p:pic>
      <p:pic>
        <p:nvPicPr>
          <p:cNvPr id="50" name="Picture 49" descr="A cartoon of a milk carton&#10;&#10;Description automatically generated">
            <a:extLst>
              <a:ext uri="{FF2B5EF4-FFF2-40B4-BE49-F238E27FC236}">
                <a16:creationId xmlns:a16="http://schemas.microsoft.com/office/drawing/2014/main" id="{A6829167-F0BA-17C1-8F4A-D20CBF80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4643618"/>
            <a:ext cx="468000" cy="468000"/>
          </a:xfrm>
          <a:prstGeom prst="rect">
            <a:avLst/>
          </a:prstGeom>
        </p:spPr>
      </p:pic>
      <p:pic>
        <p:nvPicPr>
          <p:cNvPr id="51" name="Picture 50" descr="A piece of butter on a plate&#10;&#10;Description automatically generated">
            <a:extLst>
              <a:ext uri="{FF2B5EF4-FFF2-40B4-BE49-F238E27FC236}">
                <a16:creationId xmlns:a16="http://schemas.microsoft.com/office/drawing/2014/main" id="{5D4DD4D8-ACC0-29A2-9F75-24D6C7F5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40" y="4517618"/>
            <a:ext cx="720000" cy="720000"/>
          </a:xfrm>
          <a:prstGeom prst="rect">
            <a:avLst/>
          </a:prstGeom>
        </p:spPr>
      </p:pic>
      <p:pic>
        <p:nvPicPr>
          <p:cNvPr id="52" name="Picture 5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B1DDC91-72AE-F2DE-7102-AEAC2911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942" y="4661618"/>
            <a:ext cx="677160" cy="432000"/>
          </a:xfrm>
          <a:prstGeom prst="rect">
            <a:avLst/>
          </a:prstGeom>
        </p:spPr>
      </p:pic>
      <p:pic>
        <p:nvPicPr>
          <p:cNvPr id="53" name="Picture 52" descr="A cartoon of a milk carton&#10;&#10;Description automatically generated">
            <a:extLst>
              <a:ext uri="{FF2B5EF4-FFF2-40B4-BE49-F238E27FC236}">
                <a16:creationId xmlns:a16="http://schemas.microsoft.com/office/drawing/2014/main" id="{6B6FBDAF-96B9-593E-63EF-88887FAB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5121454"/>
            <a:ext cx="468000" cy="468000"/>
          </a:xfrm>
          <a:prstGeom prst="rect">
            <a:avLst/>
          </a:prstGeom>
        </p:spPr>
      </p:pic>
      <p:pic>
        <p:nvPicPr>
          <p:cNvPr id="54" name="Picture 5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D44B4BA-54AC-3400-DBB7-3A160C441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139454"/>
            <a:ext cx="677160" cy="432000"/>
          </a:xfrm>
          <a:prstGeom prst="rect">
            <a:avLst/>
          </a:prstGeom>
        </p:spPr>
      </p:pic>
      <p:pic>
        <p:nvPicPr>
          <p:cNvPr id="55" name="Picture 5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79F79AE-D3AF-5415-AED0-5E51B319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85" y="4970801"/>
            <a:ext cx="720000" cy="720000"/>
          </a:xfrm>
          <a:prstGeom prst="rect">
            <a:avLst/>
          </a:prstGeom>
        </p:spPr>
      </p:pic>
      <p:pic>
        <p:nvPicPr>
          <p:cNvPr id="56" name="Picture 55" descr="A cartoon of a milk carton&#10;&#10;Description automatically generated">
            <a:extLst>
              <a:ext uri="{FF2B5EF4-FFF2-40B4-BE49-F238E27FC236}">
                <a16:creationId xmlns:a16="http://schemas.microsoft.com/office/drawing/2014/main" id="{4051D17A-1D00-A708-C4FD-2C413E1B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5589454"/>
            <a:ext cx="468000" cy="468000"/>
          </a:xfrm>
          <a:prstGeom prst="rect">
            <a:avLst/>
          </a:prstGeom>
        </p:spPr>
      </p:pic>
      <p:pic>
        <p:nvPicPr>
          <p:cNvPr id="57" name="Picture 5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2D19D03-CACF-346F-C6B6-6B09E8D2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594824"/>
            <a:ext cx="677160" cy="432000"/>
          </a:xfrm>
          <a:prstGeom prst="rect">
            <a:avLst/>
          </a:prstGeom>
        </p:spPr>
      </p:pic>
      <p:pic>
        <p:nvPicPr>
          <p:cNvPr id="58" name="Picture 5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F036DB86-8934-3171-DA0C-E3318237E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530" y="5585006"/>
            <a:ext cx="519544" cy="468000"/>
          </a:xfrm>
          <a:prstGeom prst="rect">
            <a:avLst/>
          </a:prstGeom>
        </p:spPr>
      </p:pic>
      <p:pic>
        <p:nvPicPr>
          <p:cNvPr id="59" name="Picture 5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2C3CBB24-0502-F31C-889B-6891D60CD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34263" y="5444509"/>
            <a:ext cx="240979" cy="720000"/>
          </a:xfrm>
          <a:prstGeom prst="rect">
            <a:avLst/>
          </a:prstGeom>
        </p:spPr>
      </p:pic>
      <p:pic>
        <p:nvPicPr>
          <p:cNvPr id="60" name="Picture 59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14372227-658F-470A-CD27-A613D971E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07021" y="770161"/>
            <a:ext cx="24097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48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64E8A7-521C-2135-FD7A-71D14F6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5914BF-93AD-CFE6-85D4-1A5E7C5C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14018"/>
              </p:ext>
            </p:extLst>
          </p:nvPr>
        </p:nvGraphicFramePr>
        <p:xfrm>
          <a:off x="2097092" y="1038860"/>
          <a:ext cx="8159179" cy="4780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597">
                  <a:extLst>
                    <a:ext uri="{9D8B030D-6E8A-4147-A177-3AD203B41FA5}">
                      <a16:colId xmlns:a16="http://schemas.microsoft.com/office/drawing/2014/main" val="2614482314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222376207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7086223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069623901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3605919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Transaction</a:t>
                      </a:r>
                    </a:p>
                  </a:txBody>
                  <a:tcPr anchor="ctr"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Milk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Egg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Bread 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Butter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Ketchup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Cookies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1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7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88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6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583078"/>
                  </a:ext>
                </a:extLst>
              </a:tr>
            </a:tbl>
          </a:graphicData>
        </a:graphic>
      </p:graphicFrame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2DF25EE8-01CA-0448-C7FB-13C14F6E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03" y="242393"/>
            <a:ext cx="1080000" cy="1080000"/>
          </a:xfrm>
          <a:prstGeom prst="rect">
            <a:avLst/>
          </a:prstGeom>
        </p:spPr>
      </p:pic>
      <p:pic>
        <p:nvPicPr>
          <p:cNvPr id="27" name="Picture 26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548C5E3-7C62-3BD3-C83F-DA5B9D0A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0" y="295037"/>
            <a:ext cx="1080000" cy="1080000"/>
          </a:xfrm>
          <a:prstGeom prst="rect">
            <a:avLst/>
          </a:prstGeom>
        </p:spPr>
      </p:pic>
      <p:pic>
        <p:nvPicPr>
          <p:cNvPr id="29" name="Picture 2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F560463-D927-A713-91E9-95A6A0E8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826" y="589507"/>
            <a:ext cx="799299" cy="720000"/>
          </a:xfrm>
          <a:prstGeom prst="rect">
            <a:avLst/>
          </a:prstGeom>
        </p:spPr>
      </p:pic>
      <p:pic>
        <p:nvPicPr>
          <p:cNvPr id="31" name="Picture 30" descr="A piece of butter on a plate&#10;&#10;Description automatically generated">
            <a:extLst>
              <a:ext uri="{FF2B5EF4-FFF2-40B4-BE49-F238E27FC236}">
                <a16:creationId xmlns:a16="http://schemas.microsoft.com/office/drawing/2014/main" id="{A3C36F10-D55B-D4E3-AC7C-70993F31F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476" y="409507"/>
            <a:ext cx="1080000" cy="1080000"/>
          </a:xfrm>
          <a:prstGeom prst="rect">
            <a:avLst/>
          </a:prstGeom>
        </p:spPr>
      </p:pic>
      <p:pic>
        <p:nvPicPr>
          <p:cNvPr id="33" name="Picture 3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8E1F68F-EAF5-D310-B322-30311058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177" y="561248"/>
            <a:ext cx="1128600" cy="720000"/>
          </a:xfrm>
          <a:prstGeom prst="rect">
            <a:avLst/>
          </a:prstGeom>
        </p:spPr>
      </p:pic>
      <p:pic>
        <p:nvPicPr>
          <p:cNvPr id="39" name="Picture 3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C38FCAD8-CF72-A8A4-0B6E-4DA68BC6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892" y="229507"/>
            <a:ext cx="36146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6704-D896-4CA2-350F-0B970253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C06EC-FA46-2EEC-2787-B085B592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/>
              <a:t>The frequency in the table of results tells us how often the products of the X and Y appear in a transaction.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317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EC3B00-32DF-21C6-2BB3-33D44B1F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C75C3868-37FD-1AD5-C334-2D35748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9BEC35-E777-2815-9F0D-CB54B90AE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67851"/>
              </p:ext>
            </p:extLst>
          </p:nvPr>
        </p:nvGraphicFramePr>
        <p:xfrm>
          <a:off x="8359901" y="1308065"/>
          <a:ext cx="2720476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0238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602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57BFEBEC-7D3C-9F39-C3CD-4B74C2EC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61" y="1895610"/>
            <a:ext cx="468000" cy="468000"/>
          </a:xfrm>
          <a:prstGeom prst="rect">
            <a:avLst/>
          </a:prstGeom>
        </p:spPr>
      </p:pic>
      <p:pic>
        <p:nvPicPr>
          <p:cNvPr id="34" name="Picture 33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80088AD-508F-CD49-654D-44EC98B9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761" y="3527827"/>
            <a:ext cx="468000" cy="468000"/>
          </a:xfrm>
          <a:prstGeom prst="rect">
            <a:avLst/>
          </a:prstGeom>
        </p:spPr>
      </p:pic>
      <p:pic>
        <p:nvPicPr>
          <p:cNvPr id="35" name="Picture 3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AB70787-9F3A-7267-96BC-07CCE410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181" y="2857032"/>
            <a:ext cx="720000" cy="720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27096056-6B49-60F1-A780-BCF156854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181" y="2448247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3EA9C41D-B8DD-1571-8D7E-2BF3ACD30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989" y="4620065"/>
            <a:ext cx="519544" cy="468000"/>
          </a:xfrm>
          <a:prstGeom prst="rect">
            <a:avLst/>
          </a:prstGeom>
        </p:spPr>
      </p:pic>
      <p:pic>
        <p:nvPicPr>
          <p:cNvPr id="38" name="Picture 37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5C22C55C-E9B4-5D45-6077-09F19ACCC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80692" y="3984849"/>
            <a:ext cx="240979" cy="720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580C736-0BC6-710C-F686-0002115BD7AA}"/>
              </a:ext>
            </a:extLst>
          </p:cNvPr>
          <p:cNvSpPr/>
          <p:nvPr/>
        </p:nvSpPr>
        <p:spPr>
          <a:xfrm>
            <a:off x="8359901" y="3461760"/>
            <a:ext cx="2720476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D5A38A-7F32-9582-E68C-08C17383AD91}"/>
              </a:ext>
            </a:extLst>
          </p:cNvPr>
          <p:cNvSpPr/>
          <p:nvPr/>
        </p:nvSpPr>
        <p:spPr>
          <a:xfrm>
            <a:off x="8359901" y="4020429"/>
            <a:ext cx="2720476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23057-82AE-500D-42E1-6B7B968466FC}"/>
              </a:ext>
            </a:extLst>
          </p:cNvPr>
          <p:cNvSpPr/>
          <p:nvPr/>
        </p:nvSpPr>
        <p:spPr>
          <a:xfrm>
            <a:off x="2300438" y="1809549"/>
            <a:ext cx="856648" cy="554061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564E4B-0B50-A51D-274D-79006463D372}"/>
              </a:ext>
            </a:extLst>
          </p:cNvPr>
          <p:cNvSpPr/>
          <p:nvPr/>
        </p:nvSpPr>
        <p:spPr>
          <a:xfrm>
            <a:off x="2300438" y="4067819"/>
            <a:ext cx="856648" cy="273176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E3DDF-6771-DB37-1209-968BD235D0E6}"/>
              </a:ext>
            </a:extLst>
          </p:cNvPr>
          <p:cNvSpPr/>
          <p:nvPr/>
        </p:nvSpPr>
        <p:spPr>
          <a:xfrm>
            <a:off x="4951197" y="2091110"/>
            <a:ext cx="856648" cy="554060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485A88-5BE9-BD90-ADBB-287E0DA47602}"/>
              </a:ext>
            </a:extLst>
          </p:cNvPr>
          <p:cNvSpPr/>
          <p:nvPr/>
        </p:nvSpPr>
        <p:spPr>
          <a:xfrm>
            <a:off x="4951197" y="4908884"/>
            <a:ext cx="856648" cy="259882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8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FBBDBF-638F-654C-82F9-D47D56A8C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41BAFE45-15C6-7459-26F8-07813745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84C7278-D998-3E7D-D2EF-23372E148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74313"/>
              </p:ext>
            </p:extLst>
          </p:nvPr>
        </p:nvGraphicFramePr>
        <p:xfrm>
          <a:off x="7584141" y="1308065"/>
          <a:ext cx="3915784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89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76BDD2CD-2859-8489-BEEB-0346058C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DE67B81-29D3-BDFF-AC7A-34668F8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848DE1E-0DBC-94EB-13AA-BF7399D8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2969925"/>
            <a:ext cx="519544" cy="468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715D3AD0-66EE-CCAF-79CB-086FE347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3" name="Picture 2" descr="A piece of butter on a plate&#10;&#10;Description automatically generated">
            <a:extLst>
              <a:ext uri="{FF2B5EF4-FFF2-40B4-BE49-F238E27FC236}">
                <a16:creationId xmlns:a16="http://schemas.microsoft.com/office/drawing/2014/main" id="{2FE28581-EE40-7E18-A1DD-45A86FD6F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859" y="2297768"/>
            <a:ext cx="720000" cy="720000"/>
          </a:xfrm>
          <a:prstGeom prst="rect">
            <a:avLst/>
          </a:prstGeom>
        </p:spPr>
      </p:pic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23386A8E-2AC3-D96B-ACA7-46FCCD0D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18" y="2983032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92ABE18-2D6D-385F-CC4E-ECBEA821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3518183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6FD572B5-3104-16E9-1591-81B107F29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138" y="3374183"/>
            <a:ext cx="720000" cy="720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D0DAAEEC-7C38-FF63-FDE7-B97720F15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42" y="3883450"/>
            <a:ext cx="720000" cy="720000"/>
          </a:xfrm>
          <a:prstGeom prst="rect">
            <a:avLst/>
          </a:prstGeom>
        </p:spPr>
      </p:pic>
      <p:pic>
        <p:nvPicPr>
          <p:cNvPr id="8" name="Picture 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C2EBF20E-3B02-C064-17DF-33FB0CC1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4053189"/>
            <a:ext cx="519544" cy="468000"/>
          </a:xfrm>
          <a:prstGeom prst="rect">
            <a:avLst/>
          </a:prstGeom>
        </p:spPr>
      </p:pic>
      <p:pic>
        <p:nvPicPr>
          <p:cNvPr id="9" name="Picture 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53E1D3F-1834-42CA-B111-C9FA25DA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4590726"/>
            <a:ext cx="677160" cy="432000"/>
          </a:xfrm>
          <a:prstGeom prst="rect">
            <a:avLst/>
          </a:prstGeom>
        </p:spPr>
      </p:pic>
      <p:pic>
        <p:nvPicPr>
          <p:cNvPr id="10" name="Picture 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4F30CA4D-5AC9-210A-C541-1EFDCD6D4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01" y="4590726"/>
            <a:ext cx="519544" cy="46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4E1AC-E1D7-FA85-12CE-BC767E528161}"/>
              </a:ext>
            </a:extLst>
          </p:cNvPr>
          <p:cNvSpPr/>
          <p:nvPr/>
        </p:nvSpPr>
        <p:spPr>
          <a:xfrm>
            <a:off x="7580848" y="29301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14E95-A6D6-6B5F-566E-4FC062B27138}"/>
              </a:ext>
            </a:extLst>
          </p:cNvPr>
          <p:cNvSpPr/>
          <p:nvPr/>
        </p:nvSpPr>
        <p:spPr>
          <a:xfrm>
            <a:off x="7587434" y="4019424"/>
            <a:ext cx="3915784" cy="534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FA82AF-67BB-C353-A895-0A6098D686A6}"/>
              </a:ext>
            </a:extLst>
          </p:cNvPr>
          <p:cNvSpPr/>
          <p:nvPr/>
        </p:nvSpPr>
        <p:spPr>
          <a:xfrm>
            <a:off x="1397344" y="3217032"/>
            <a:ext cx="893468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D45DD6-15FA-DC00-B6D1-6DB8A186F33D}"/>
              </a:ext>
            </a:extLst>
          </p:cNvPr>
          <p:cNvSpPr/>
          <p:nvPr/>
        </p:nvSpPr>
        <p:spPr>
          <a:xfrm>
            <a:off x="5818928" y="3217032"/>
            <a:ext cx="893468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D05B9-5154-9227-EDF3-9B7E6E49B565}"/>
              </a:ext>
            </a:extLst>
          </p:cNvPr>
          <p:cNvSpPr/>
          <p:nvPr/>
        </p:nvSpPr>
        <p:spPr>
          <a:xfrm>
            <a:off x="1397344" y="4899850"/>
            <a:ext cx="893468" cy="259292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95ABF1-08E7-BF47-3FA8-F9879449E088}"/>
              </a:ext>
            </a:extLst>
          </p:cNvPr>
          <p:cNvSpPr/>
          <p:nvPr/>
        </p:nvSpPr>
        <p:spPr>
          <a:xfrm>
            <a:off x="5818928" y="4893080"/>
            <a:ext cx="893468" cy="259292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FC0A1C-3A33-2A26-8107-8EDC10CF57E2}"/>
              </a:ext>
            </a:extLst>
          </p:cNvPr>
          <p:cNvSpPr/>
          <p:nvPr/>
        </p:nvSpPr>
        <p:spPr>
          <a:xfrm>
            <a:off x="4082025" y="2969925"/>
            <a:ext cx="893467" cy="534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E72D43-7AFD-6EF8-6A2E-48C1EB283BF6}"/>
              </a:ext>
            </a:extLst>
          </p:cNvPr>
          <p:cNvSpPr/>
          <p:nvPr/>
        </p:nvSpPr>
        <p:spPr>
          <a:xfrm>
            <a:off x="4082024" y="4089899"/>
            <a:ext cx="893467" cy="270345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8F9B2B-A6B6-8E5A-8B99-5E357E175CF1}"/>
              </a:ext>
            </a:extLst>
          </p:cNvPr>
          <p:cNvSpPr/>
          <p:nvPr/>
        </p:nvSpPr>
        <p:spPr>
          <a:xfrm>
            <a:off x="5818929" y="2969925"/>
            <a:ext cx="893467" cy="534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42424A-4FD9-2F18-DDDA-E6D42461C436}"/>
              </a:ext>
            </a:extLst>
          </p:cNvPr>
          <p:cNvSpPr/>
          <p:nvPr/>
        </p:nvSpPr>
        <p:spPr>
          <a:xfrm>
            <a:off x="5848884" y="4088978"/>
            <a:ext cx="893467" cy="270345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6486026-E657-8F8E-E201-3FE70539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37DFEBA7-5AC8-B8B1-9488-28927B77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086F31-E705-666E-CAE9-BBE250887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59830"/>
              </p:ext>
            </p:extLst>
          </p:nvPr>
        </p:nvGraphicFramePr>
        <p:xfrm>
          <a:off x="7584141" y="1308065"/>
          <a:ext cx="3915784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7746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080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9A145C9D-A255-9BF0-D46D-A661CEBB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D3C76479-9B88-95E9-D6DF-F5DA642D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308E3F20-0B31-277B-1E10-297F63B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04F6ADB-ABCB-23F7-DC9C-C1ED52B4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63" y="2993168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397C53-0DC5-2629-48DB-EDA316A42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83" y="2849168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2BF3BD-BE92-2965-D9DA-1D0B4C657A02}"/>
              </a:ext>
            </a:extLst>
          </p:cNvPr>
          <p:cNvSpPr/>
          <p:nvPr/>
        </p:nvSpPr>
        <p:spPr>
          <a:xfrm>
            <a:off x="7584141" y="23965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7403B8A7-8D1B-3DFB-650A-3E86EBBC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33" y="1769610"/>
            <a:ext cx="720000" cy="720000"/>
          </a:xfrm>
          <a:prstGeom prst="rect">
            <a:avLst/>
          </a:prstGeom>
        </p:spPr>
      </p:pic>
      <p:pic>
        <p:nvPicPr>
          <p:cNvPr id="14" name="Picture 13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97C9D9D-C2F7-3308-A711-0E51F55B6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428599"/>
            <a:ext cx="519544" cy="468000"/>
          </a:xfrm>
          <a:prstGeom prst="rect">
            <a:avLst/>
          </a:prstGeom>
        </p:spPr>
      </p:pic>
      <p:pic>
        <p:nvPicPr>
          <p:cNvPr id="15" name="Picture 1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75A83DB-AFF5-F3BF-1906-DC3B44E77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83" y="2477912"/>
            <a:ext cx="677160" cy="432000"/>
          </a:xfrm>
          <a:prstGeom prst="rect">
            <a:avLst/>
          </a:prstGeom>
        </p:spPr>
      </p:pic>
      <p:pic>
        <p:nvPicPr>
          <p:cNvPr id="16" name="Picture 15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4ED04AA-182A-4C27-9AF2-0BD9FB76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975168"/>
            <a:ext cx="519544" cy="468000"/>
          </a:xfrm>
          <a:prstGeom prst="rect">
            <a:avLst/>
          </a:prstGeom>
        </p:spPr>
      </p:pic>
      <p:pic>
        <p:nvPicPr>
          <p:cNvPr id="17" name="Picture 16" descr="A cartoon of a milk carton&#10;&#10;Description automatically generated">
            <a:extLst>
              <a:ext uri="{FF2B5EF4-FFF2-40B4-BE49-F238E27FC236}">
                <a16:creationId xmlns:a16="http://schemas.microsoft.com/office/drawing/2014/main" id="{DB851592-21A5-DDAF-C6F7-7B853716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97" y="3512418"/>
            <a:ext cx="468000" cy="468000"/>
          </a:xfrm>
          <a:prstGeom prst="rect">
            <a:avLst/>
          </a:prstGeom>
        </p:spPr>
      </p:pic>
      <p:pic>
        <p:nvPicPr>
          <p:cNvPr id="18" name="Picture 17" descr="A piece of butter on a plate&#10;&#10;Description automatically generated">
            <a:extLst>
              <a:ext uri="{FF2B5EF4-FFF2-40B4-BE49-F238E27FC236}">
                <a16:creationId xmlns:a16="http://schemas.microsoft.com/office/drawing/2014/main" id="{E7842401-200A-73CC-F3CE-2F0B516E1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718" y="3370412"/>
            <a:ext cx="720000" cy="720000"/>
          </a:xfrm>
          <a:prstGeom prst="rect">
            <a:avLst/>
          </a:prstGeom>
        </p:spPr>
      </p:pic>
      <p:pic>
        <p:nvPicPr>
          <p:cNvPr id="19" name="Picture 1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F589849-D2BE-EA6C-302E-4690E266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3522458"/>
            <a:ext cx="519544" cy="46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9B494C-EC16-D5DF-7A0F-B306E6763EDF}"/>
              </a:ext>
            </a:extLst>
          </p:cNvPr>
          <p:cNvSpPr/>
          <p:nvPr/>
        </p:nvSpPr>
        <p:spPr>
          <a:xfrm>
            <a:off x="3139586" y="2948021"/>
            <a:ext cx="1821100" cy="300068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9F7F9D-0262-7859-E07C-0A6B6504650A}"/>
              </a:ext>
            </a:extLst>
          </p:cNvPr>
          <p:cNvSpPr/>
          <p:nvPr/>
        </p:nvSpPr>
        <p:spPr>
          <a:xfrm>
            <a:off x="7584141" y="2934474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7884E-FEFA-1FBC-FF20-77427D964D78}"/>
              </a:ext>
            </a:extLst>
          </p:cNvPr>
          <p:cNvSpPr/>
          <p:nvPr/>
        </p:nvSpPr>
        <p:spPr>
          <a:xfrm>
            <a:off x="1407016" y="3222391"/>
            <a:ext cx="883797" cy="300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404119-F11D-12F4-FCFD-BD2B88836959}"/>
              </a:ext>
            </a:extLst>
          </p:cNvPr>
          <p:cNvSpPr/>
          <p:nvPr/>
        </p:nvSpPr>
        <p:spPr>
          <a:xfrm>
            <a:off x="3190063" y="3220378"/>
            <a:ext cx="883797" cy="300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2004D6-ABC7-D3EF-43A6-471EB967C96E}"/>
              </a:ext>
            </a:extLst>
          </p:cNvPr>
          <p:cNvSpPr/>
          <p:nvPr/>
        </p:nvSpPr>
        <p:spPr>
          <a:xfrm>
            <a:off x="5804122" y="3198726"/>
            <a:ext cx="883797" cy="300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E40B7-9011-0F9F-448F-724E318A2CB6}"/>
              </a:ext>
            </a:extLst>
          </p:cNvPr>
          <p:cNvSpPr/>
          <p:nvPr/>
        </p:nvSpPr>
        <p:spPr>
          <a:xfrm>
            <a:off x="5816087" y="2933213"/>
            <a:ext cx="883797" cy="300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E8FE1-EA48-BCED-A8D8-04FBB8FC8F34}"/>
              </a:ext>
            </a:extLst>
          </p:cNvPr>
          <p:cNvSpPr/>
          <p:nvPr/>
        </p:nvSpPr>
        <p:spPr>
          <a:xfrm>
            <a:off x="3190063" y="3250495"/>
            <a:ext cx="1770623" cy="300068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87166-1E3D-A79C-00E5-C540C0282DDB}"/>
              </a:ext>
            </a:extLst>
          </p:cNvPr>
          <p:cNvSpPr/>
          <p:nvPr/>
        </p:nvSpPr>
        <p:spPr>
          <a:xfrm>
            <a:off x="5836728" y="3198726"/>
            <a:ext cx="883797" cy="300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EA2AB5-4455-EAB2-C53C-A241308FD567}"/>
              </a:ext>
            </a:extLst>
          </p:cNvPr>
          <p:cNvSpPr/>
          <p:nvPr/>
        </p:nvSpPr>
        <p:spPr>
          <a:xfrm>
            <a:off x="3144185" y="4074123"/>
            <a:ext cx="1770623" cy="300068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9C71E1-2AF6-3F7D-26D6-73FFD83F67B6}"/>
              </a:ext>
            </a:extLst>
          </p:cNvPr>
          <p:cNvSpPr/>
          <p:nvPr/>
        </p:nvSpPr>
        <p:spPr>
          <a:xfrm>
            <a:off x="5820686" y="4059315"/>
            <a:ext cx="883797" cy="300067"/>
          </a:xfrm>
          <a:prstGeom prst="rect">
            <a:avLst/>
          </a:prstGeom>
          <a:solidFill>
            <a:srgbClr val="00B05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3" grpId="0" animBg="1"/>
      <p:bldP spid="3" grpId="0" animBg="1"/>
      <p:bldP spid="4" grpId="0" animBg="1"/>
      <p:bldP spid="7" grpId="0" animBg="1"/>
      <p:bldP spid="9" grpId="0" animBg="1"/>
      <p:bldP spid="10" grpId="0" animBg="1"/>
      <p:bldP spid="12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6A8A-EBD7-84AD-40C4-B730975A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672C-96A0-12AA-EAE8-A8AC889B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241F-95C5-3372-1F40-76CCBE47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Support is an indication of how frequently the itemset appears in the dataset.</a:t>
            </a:r>
          </a:p>
          <a:p>
            <a:endParaRPr lang="en-PH" sz="3500" dirty="0"/>
          </a:p>
          <a:p>
            <a:pPr marL="0" indent="0">
              <a:buNone/>
            </a:pPr>
            <a:r>
              <a:rPr lang="en-PH" sz="3500" dirty="0"/>
              <a:t>This is an indication of how popular an item is in a dataset.</a:t>
            </a:r>
          </a:p>
        </p:txBody>
      </p:sp>
    </p:spTree>
    <p:extLst>
      <p:ext uri="{BB962C8B-B14F-4D97-AF65-F5344CB8AC3E}">
        <p14:creationId xmlns:p14="http://schemas.microsoft.com/office/powerpoint/2010/main" val="244413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C3FA-6344-E353-1AA9-E48EE41F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744A-4E5E-5740-AC11-EAB647CE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73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4DA6-20EA-FE5C-EBE6-93DD2A51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B5F2-9D8F-57FE-0922-FFE22B19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F79A-1DBC-2E0F-CA4C-280E815F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Confidence is an indication of how often the rule has been found to be true.</a:t>
            </a:r>
          </a:p>
          <a:p>
            <a:pPr marL="0" indent="0">
              <a:buNone/>
            </a:pPr>
            <a:endParaRPr lang="en-PH" sz="3500" dirty="0"/>
          </a:p>
          <a:p>
            <a:pPr marL="0" indent="0">
              <a:buNone/>
            </a:pPr>
            <a:r>
              <a:rPr lang="en-PH" sz="3500" dirty="0"/>
              <a:t>Confidence says how likely item Y is purchased when item X is purchased</a:t>
            </a:r>
          </a:p>
        </p:txBody>
      </p:sp>
    </p:spTree>
    <p:extLst>
      <p:ext uri="{BB962C8B-B14F-4D97-AF65-F5344CB8AC3E}">
        <p14:creationId xmlns:p14="http://schemas.microsoft.com/office/powerpoint/2010/main" val="378420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B683-832E-3B18-7A2D-21D2F0EF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0FF1-14AA-C968-2EAE-FECE1241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1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8876BB-CA83-189E-997E-E1359C7A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2CB0EA94-471C-90FC-790A-B64B9BA9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42" y="0"/>
            <a:ext cx="49202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A7273A-3CEB-A8C4-1CDB-5F21D677B8CB}"/>
              </a:ext>
            </a:extLst>
          </p:cNvPr>
          <p:cNvSpPr/>
          <p:nvPr/>
        </p:nvSpPr>
        <p:spPr>
          <a:xfrm>
            <a:off x="8017844" y="2107387"/>
            <a:ext cx="892076" cy="310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D1ABB4A0-8D68-C3A3-8409-E91BC403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97" y="2107387"/>
            <a:ext cx="1057220" cy="31881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4AF0CC2-AAE2-7B51-039C-1C3B4E8A94BA}"/>
              </a:ext>
            </a:extLst>
          </p:cNvPr>
          <p:cNvSpPr txBox="1">
            <a:spLocks/>
          </p:cNvSpPr>
          <p:nvPr/>
        </p:nvSpPr>
        <p:spPr>
          <a:xfrm>
            <a:off x="667512" y="5145932"/>
            <a:ext cx="6595087" cy="447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2600" dirty="0"/>
              <a:t>In the US, it holds a 40 percent market share. </a:t>
            </a:r>
            <a:endParaRPr lang="en-US" sz="2600" dirty="0"/>
          </a:p>
        </p:txBody>
      </p:sp>
      <p:pic>
        <p:nvPicPr>
          <p:cNvPr id="17" name="Picture 16" descr="A screenshot of a website&#10;&#10;AI-generated content may be incorrect.">
            <a:extLst>
              <a:ext uri="{FF2B5EF4-FFF2-40B4-BE49-F238E27FC236}">
                <a16:creationId xmlns:a16="http://schemas.microsoft.com/office/drawing/2014/main" id="{368456DA-464B-0C8E-C08E-54539AD3E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302" y="6858000"/>
            <a:ext cx="457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6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B497-C03B-AA59-B87F-D431471B8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52F2-373D-A71A-D355-330D01CB3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Lift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CF20-D353-8B6A-8DAC-2F2D480B7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The lift indicates the factor by which the probability of buying the products under Y  increases if the products under X have already been bought.</a:t>
            </a:r>
          </a:p>
        </p:txBody>
      </p:sp>
    </p:spTree>
    <p:extLst>
      <p:ext uri="{BB962C8B-B14F-4D97-AF65-F5344CB8AC3E}">
        <p14:creationId xmlns:p14="http://schemas.microsoft.com/office/powerpoint/2010/main" val="3717568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EC49F-96E3-867C-F865-82D9E775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2A7C-EB28-4CE6-9644-A8A3EDBD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178CA8-9354-BD91-5D24-BD67F3ED66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000" b="0" i="1" smtClean="0">
                          <a:latin typeface="Cambria Math" panose="02040503050406030204" pitchFamily="18" charset="0"/>
                        </a:rPr>
                        <m:t>𝐿𝑖𝑓𝑡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</m:num>
                        <m:den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𝑆𝑢𝑝𝑝𝑜𝑟𝑡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E178CA8-9354-BD91-5D24-BD67F3ED6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777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6DCB0D-C1E5-8079-ADED-DC35E42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9CD7BA-F44B-CF92-0FE6-7D2101083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03508"/>
              </p:ext>
            </p:extLst>
          </p:nvPr>
        </p:nvGraphicFramePr>
        <p:xfrm>
          <a:off x="1141037" y="417871"/>
          <a:ext cx="10553736" cy="59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760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2121649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3774485">
                  <a:extLst>
                    <a:ext uri="{9D8B030D-6E8A-4147-A177-3AD203B41FA5}">
                      <a16:colId xmlns:a16="http://schemas.microsoft.com/office/drawing/2014/main" val="1413377552"/>
                    </a:ext>
                  </a:extLst>
                </a:gridCol>
              </a:tblGrid>
              <a:tr h="849600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Rule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Confidence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9549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290673"/>
                  </a:ext>
                </a:extLst>
              </a:tr>
            </a:tbl>
          </a:graphicData>
        </a:graphic>
      </p:graphicFrame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3BA41E18-5B53-060E-B837-8651F9D3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1474584"/>
            <a:ext cx="468000" cy="468000"/>
          </a:xfrm>
          <a:prstGeom prst="rect">
            <a:avLst/>
          </a:prstGeom>
        </p:spPr>
      </p:pic>
      <p:pic>
        <p:nvPicPr>
          <p:cNvPr id="7" name="Picture 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78CBCBB-470B-0EE0-FFD2-E0B1D05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59" y="1539826"/>
            <a:ext cx="677160" cy="432000"/>
          </a:xfrm>
          <a:prstGeom prst="rect">
            <a:avLst/>
          </a:prstGeom>
        </p:spPr>
      </p:pic>
      <p:pic>
        <p:nvPicPr>
          <p:cNvPr id="8" name="Picture 7" descr="A piece of butter on a plate&#10;&#10;Description automatically generated">
            <a:extLst>
              <a:ext uri="{FF2B5EF4-FFF2-40B4-BE49-F238E27FC236}">
                <a16:creationId xmlns:a16="http://schemas.microsoft.com/office/drawing/2014/main" id="{AB36B7C1-20D9-089A-567A-53F0B5C5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1342767"/>
            <a:ext cx="720000" cy="7200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70F6BAC-E40C-3E41-5E37-0602D701BE32}"/>
              </a:ext>
            </a:extLst>
          </p:cNvPr>
          <p:cNvSpPr/>
          <p:nvPr/>
        </p:nvSpPr>
        <p:spPr>
          <a:xfrm>
            <a:off x="1500323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2982B41-8AEB-B182-94AB-2778CACBB8E5}"/>
              </a:ext>
            </a:extLst>
          </p:cNvPr>
          <p:cNvSpPr/>
          <p:nvPr/>
        </p:nvSpPr>
        <p:spPr>
          <a:xfrm flipH="1">
            <a:off x="2142020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4A85FA9-E659-2221-25B3-DFD36F15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1514195"/>
            <a:ext cx="585256" cy="3600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ACCE05AB-EC91-1436-4D74-79B2ED346F49}"/>
              </a:ext>
            </a:extLst>
          </p:cNvPr>
          <p:cNvSpPr/>
          <p:nvPr/>
        </p:nvSpPr>
        <p:spPr>
          <a:xfrm>
            <a:off x="3491353" y="141636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7B90173-49D1-E985-831A-C5B7ADB5CC40}"/>
              </a:ext>
            </a:extLst>
          </p:cNvPr>
          <p:cNvSpPr/>
          <p:nvPr/>
        </p:nvSpPr>
        <p:spPr>
          <a:xfrm flipH="1">
            <a:off x="5289321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piece of butter on a plate&#10;&#10;Description automatically generated">
            <a:extLst>
              <a:ext uri="{FF2B5EF4-FFF2-40B4-BE49-F238E27FC236}">
                <a16:creationId xmlns:a16="http://schemas.microsoft.com/office/drawing/2014/main" id="{E58936E6-3C64-31D1-A392-D3B07174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2231368"/>
            <a:ext cx="720000" cy="720000"/>
          </a:xfrm>
          <a:prstGeom prst="rect">
            <a:avLst/>
          </a:prstGeom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21EADACE-6024-930B-2912-F0F8429C6C33}"/>
              </a:ext>
            </a:extLst>
          </p:cNvPr>
          <p:cNvSpPr/>
          <p:nvPr/>
        </p:nvSpPr>
        <p:spPr>
          <a:xfrm>
            <a:off x="1448847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439099-DE40-C7C7-46AC-9599FFC10739}"/>
              </a:ext>
            </a:extLst>
          </p:cNvPr>
          <p:cNvSpPr/>
          <p:nvPr/>
        </p:nvSpPr>
        <p:spPr>
          <a:xfrm flipH="1">
            <a:off x="2281313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7" name="Picture 36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D980D2D-72D1-F3B6-8A06-BF6B95DB8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2402796"/>
            <a:ext cx="585256" cy="360000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F50756D5-4146-0517-68A1-BAF37081C145}"/>
              </a:ext>
            </a:extLst>
          </p:cNvPr>
          <p:cNvSpPr/>
          <p:nvPr/>
        </p:nvSpPr>
        <p:spPr>
          <a:xfrm>
            <a:off x="3491353" y="230496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4A43935-47A3-1AEB-042E-721CB1FC79A5}"/>
              </a:ext>
            </a:extLst>
          </p:cNvPr>
          <p:cNvSpPr/>
          <p:nvPr/>
        </p:nvSpPr>
        <p:spPr>
          <a:xfrm flipH="1">
            <a:off x="5289321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Picture 3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F86A8C24-FF5C-D889-AD2A-3018CC96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81" y="2375368"/>
            <a:ext cx="677160" cy="432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205EC3A-F02F-4089-8A6B-D752F64A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50" y="2348796"/>
            <a:ext cx="468000" cy="468000"/>
          </a:xfrm>
          <a:prstGeom prst="rect">
            <a:avLst/>
          </a:prstGeom>
        </p:spPr>
      </p:pic>
      <p:pic>
        <p:nvPicPr>
          <p:cNvPr id="51" name="Picture 5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05554B3-203E-9877-8E8F-865993C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33" y="3237781"/>
            <a:ext cx="677160" cy="432000"/>
          </a:xfrm>
          <a:prstGeom prst="rect">
            <a:avLst/>
          </a:prstGeom>
        </p:spPr>
      </p:pic>
      <p:sp>
        <p:nvSpPr>
          <p:cNvPr id="53" name="Left Brace 52">
            <a:extLst>
              <a:ext uri="{FF2B5EF4-FFF2-40B4-BE49-F238E27FC236}">
                <a16:creationId xmlns:a16="http://schemas.microsoft.com/office/drawing/2014/main" id="{8180639B-4E67-3491-34E8-49C9B9C2C321}"/>
              </a:ext>
            </a:extLst>
          </p:cNvPr>
          <p:cNvSpPr/>
          <p:nvPr/>
        </p:nvSpPr>
        <p:spPr>
          <a:xfrm>
            <a:off x="1500323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68E75DF7-9F92-964B-0DB4-A63B8AE7F641}"/>
              </a:ext>
            </a:extLst>
          </p:cNvPr>
          <p:cNvSpPr/>
          <p:nvPr/>
        </p:nvSpPr>
        <p:spPr>
          <a:xfrm flipH="1">
            <a:off x="2359767" y="314743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5" name="Picture 54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69DD886-4E7F-7EAE-8191-F46AD5D3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3265209"/>
            <a:ext cx="585256" cy="360000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A47D2EF8-6C49-2E4B-BA8B-B506C34A37E5}"/>
              </a:ext>
            </a:extLst>
          </p:cNvPr>
          <p:cNvSpPr/>
          <p:nvPr/>
        </p:nvSpPr>
        <p:spPr>
          <a:xfrm>
            <a:off x="3491353" y="3167378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6CEC9163-4952-6001-D641-6CEBAD6D8E09}"/>
              </a:ext>
            </a:extLst>
          </p:cNvPr>
          <p:cNvSpPr/>
          <p:nvPr/>
        </p:nvSpPr>
        <p:spPr>
          <a:xfrm flipH="1">
            <a:off x="5289321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8" name="Picture 57" descr="A piece of butter on a plate&#10;&#10;Description automatically generated">
            <a:extLst>
              <a:ext uri="{FF2B5EF4-FFF2-40B4-BE49-F238E27FC236}">
                <a16:creationId xmlns:a16="http://schemas.microsoft.com/office/drawing/2014/main" id="{4842A8E2-8247-BD40-4D69-7A673A90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40" y="3069000"/>
            <a:ext cx="720000" cy="720000"/>
          </a:xfrm>
          <a:prstGeom prst="rect">
            <a:avLst/>
          </a:prstGeom>
        </p:spPr>
      </p:pic>
      <p:pic>
        <p:nvPicPr>
          <p:cNvPr id="59" name="Picture 58" descr="A cartoon of a milk carton&#10;&#10;Description automatically generated">
            <a:extLst>
              <a:ext uri="{FF2B5EF4-FFF2-40B4-BE49-F238E27FC236}">
                <a16:creationId xmlns:a16="http://schemas.microsoft.com/office/drawing/2014/main" id="{0836EE4E-0210-39DF-4E45-999C19C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5" y="3211209"/>
            <a:ext cx="468000" cy="468000"/>
          </a:xfrm>
          <a:prstGeom prst="rect">
            <a:avLst/>
          </a:prstGeom>
        </p:spPr>
      </p:pic>
      <p:pic>
        <p:nvPicPr>
          <p:cNvPr id="60" name="Picture 59" descr="A cartoon of a milk carton&#10;&#10;Description automatically generated">
            <a:extLst>
              <a:ext uri="{FF2B5EF4-FFF2-40B4-BE49-F238E27FC236}">
                <a16:creationId xmlns:a16="http://schemas.microsoft.com/office/drawing/2014/main" id="{411D5871-D6F8-19AD-25E8-E778424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7" y="4067544"/>
            <a:ext cx="468000" cy="468000"/>
          </a:xfrm>
          <a:prstGeom prst="rect">
            <a:avLst/>
          </a:prstGeom>
        </p:spPr>
      </p:pic>
      <p:pic>
        <p:nvPicPr>
          <p:cNvPr id="61" name="Picture 6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70825D6-7AF9-F5F7-5989-DE642A46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46" y="4095205"/>
            <a:ext cx="677160" cy="432000"/>
          </a:xfrm>
          <a:prstGeom prst="rect">
            <a:avLst/>
          </a:prstGeom>
        </p:spPr>
      </p:pic>
      <p:pic>
        <p:nvPicPr>
          <p:cNvPr id="62" name="Picture 61" descr="A piece of butter on a plate&#10;&#10;Description automatically generated">
            <a:extLst>
              <a:ext uri="{FF2B5EF4-FFF2-40B4-BE49-F238E27FC236}">
                <a16:creationId xmlns:a16="http://schemas.microsoft.com/office/drawing/2014/main" id="{EB3E1B05-60F4-7B35-BB80-5FEC7771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25" y="3935727"/>
            <a:ext cx="720000" cy="720000"/>
          </a:xfrm>
          <a:prstGeom prst="rect">
            <a:avLst/>
          </a:prstGeom>
        </p:spPr>
      </p:pic>
      <p:sp>
        <p:nvSpPr>
          <p:cNvPr id="63" name="Left Brace 62">
            <a:extLst>
              <a:ext uri="{FF2B5EF4-FFF2-40B4-BE49-F238E27FC236}">
                <a16:creationId xmlns:a16="http://schemas.microsoft.com/office/drawing/2014/main" id="{491D2160-9D9D-30DB-9E92-4422DC2C23B5}"/>
              </a:ext>
            </a:extLst>
          </p:cNvPr>
          <p:cNvSpPr/>
          <p:nvPr/>
        </p:nvSpPr>
        <p:spPr>
          <a:xfrm>
            <a:off x="1449150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D0608036-1FE7-45B4-DFC5-9F0A576FD78D}"/>
              </a:ext>
            </a:extLst>
          </p:cNvPr>
          <p:cNvSpPr/>
          <p:nvPr/>
        </p:nvSpPr>
        <p:spPr>
          <a:xfrm flipH="1">
            <a:off x="3014332" y="4000750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FC62CE13-7B7C-3EAF-B98C-FE9F0394928E}"/>
              </a:ext>
            </a:extLst>
          </p:cNvPr>
          <p:cNvSpPr/>
          <p:nvPr/>
        </p:nvSpPr>
        <p:spPr>
          <a:xfrm>
            <a:off x="4219860" y="4000751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859DE556-86E0-2304-8200-F2254CD16259}"/>
              </a:ext>
            </a:extLst>
          </p:cNvPr>
          <p:cNvSpPr/>
          <p:nvPr/>
        </p:nvSpPr>
        <p:spPr>
          <a:xfrm flipH="1">
            <a:off x="5238148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67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1D7E5061-89CE-B361-2D12-E5E5F3CEA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781" y="4115727"/>
            <a:ext cx="585256" cy="360000"/>
          </a:xfrm>
          <a:prstGeom prst="rect">
            <a:avLst/>
          </a:prstGeom>
        </p:spPr>
      </p:pic>
      <p:pic>
        <p:nvPicPr>
          <p:cNvPr id="69" name="Picture 68" descr="A cartoon of a milk carton&#10;&#10;Description automatically generated">
            <a:extLst>
              <a:ext uri="{FF2B5EF4-FFF2-40B4-BE49-F238E27FC236}">
                <a16:creationId xmlns:a16="http://schemas.microsoft.com/office/drawing/2014/main" id="{B59FDEC8-E8A9-58E7-9278-F9F710E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4897489"/>
            <a:ext cx="468000" cy="468000"/>
          </a:xfrm>
          <a:prstGeom prst="rect">
            <a:avLst/>
          </a:prstGeom>
        </p:spPr>
      </p:pic>
      <p:pic>
        <p:nvPicPr>
          <p:cNvPr id="70" name="Picture 6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1DBF60-FD24-8140-8A2D-C1CB0C8D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9" y="4910323"/>
            <a:ext cx="677160" cy="432000"/>
          </a:xfrm>
          <a:prstGeom prst="rect">
            <a:avLst/>
          </a:prstGeom>
        </p:spPr>
      </p:pic>
      <p:pic>
        <p:nvPicPr>
          <p:cNvPr id="71" name="Picture 70" descr="A piece of butter on a plate&#10;&#10;Description automatically generated">
            <a:extLst>
              <a:ext uri="{FF2B5EF4-FFF2-40B4-BE49-F238E27FC236}">
                <a16:creationId xmlns:a16="http://schemas.microsoft.com/office/drawing/2014/main" id="{DE55C49B-7A29-B7D8-EDB6-100723281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95" y="4734450"/>
            <a:ext cx="720000" cy="720000"/>
          </a:xfrm>
          <a:prstGeom prst="rect">
            <a:avLst/>
          </a:prstGeom>
        </p:spPr>
      </p:pic>
      <p:sp>
        <p:nvSpPr>
          <p:cNvPr id="72" name="Left Brace 71">
            <a:extLst>
              <a:ext uri="{FF2B5EF4-FFF2-40B4-BE49-F238E27FC236}">
                <a16:creationId xmlns:a16="http://schemas.microsoft.com/office/drawing/2014/main" id="{423BF375-52FB-460A-09B6-A35A5D55963F}"/>
              </a:ext>
            </a:extLst>
          </p:cNvPr>
          <p:cNvSpPr/>
          <p:nvPr/>
        </p:nvSpPr>
        <p:spPr>
          <a:xfrm>
            <a:off x="1500323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90E855B4-1BE5-9BA6-F58C-C45FF62DDD66}"/>
              </a:ext>
            </a:extLst>
          </p:cNvPr>
          <p:cNvSpPr/>
          <p:nvPr/>
        </p:nvSpPr>
        <p:spPr>
          <a:xfrm flipH="1">
            <a:off x="3065505" y="483069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F3FE490A-38F1-5F14-BA4C-DE21BC1E28DE}"/>
              </a:ext>
            </a:extLst>
          </p:cNvPr>
          <p:cNvSpPr/>
          <p:nvPr/>
        </p:nvSpPr>
        <p:spPr>
          <a:xfrm>
            <a:off x="4271033" y="483069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5CD8548-26DC-6CC0-DAEA-ED4B3E8128B0}"/>
              </a:ext>
            </a:extLst>
          </p:cNvPr>
          <p:cNvSpPr/>
          <p:nvPr/>
        </p:nvSpPr>
        <p:spPr>
          <a:xfrm flipH="1">
            <a:off x="5289321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6" name="Picture 75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27FFA60D-00F9-287A-3B1E-DE8E81CB3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4945672"/>
            <a:ext cx="585256" cy="360000"/>
          </a:xfrm>
          <a:prstGeom prst="rect">
            <a:avLst/>
          </a:prstGeom>
        </p:spPr>
      </p:pic>
      <p:pic>
        <p:nvPicPr>
          <p:cNvPr id="79" name="Picture 78" descr="A piece of butter on a plate&#10;&#10;Description automatically generated">
            <a:extLst>
              <a:ext uri="{FF2B5EF4-FFF2-40B4-BE49-F238E27FC236}">
                <a16:creationId xmlns:a16="http://schemas.microsoft.com/office/drawing/2014/main" id="{6BAECDA9-F453-F096-AF34-0BFA4509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90" y="5619341"/>
            <a:ext cx="720000" cy="720000"/>
          </a:xfrm>
          <a:prstGeom prst="rect">
            <a:avLst/>
          </a:prstGeom>
        </p:spPr>
      </p:pic>
      <p:sp>
        <p:nvSpPr>
          <p:cNvPr id="80" name="Left Brace 79">
            <a:extLst>
              <a:ext uri="{FF2B5EF4-FFF2-40B4-BE49-F238E27FC236}">
                <a16:creationId xmlns:a16="http://schemas.microsoft.com/office/drawing/2014/main" id="{07EDD0C8-DEAC-3B8A-EE4B-57ACE82274F9}"/>
              </a:ext>
            </a:extLst>
          </p:cNvPr>
          <p:cNvSpPr/>
          <p:nvPr/>
        </p:nvSpPr>
        <p:spPr>
          <a:xfrm>
            <a:off x="1500323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9D27E7D8-E230-6386-0216-3C34D75A5C11}"/>
              </a:ext>
            </a:extLst>
          </p:cNvPr>
          <p:cNvSpPr/>
          <p:nvPr/>
        </p:nvSpPr>
        <p:spPr>
          <a:xfrm flipH="1">
            <a:off x="3065505" y="571438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F6E254A-391A-2A81-C823-0C66DDBE93F4}"/>
              </a:ext>
            </a:extLst>
          </p:cNvPr>
          <p:cNvSpPr/>
          <p:nvPr/>
        </p:nvSpPr>
        <p:spPr>
          <a:xfrm>
            <a:off x="4271033" y="571438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EB5E4A9-48DD-DA36-8688-5717F5D2458F}"/>
              </a:ext>
            </a:extLst>
          </p:cNvPr>
          <p:cNvSpPr/>
          <p:nvPr/>
        </p:nvSpPr>
        <p:spPr>
          <a:xfrm flipH="1">
            <a:off x="5289321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4" name="Picture 8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88061B7-565B-B0A8-B255-8D068242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5829359"/>
            <a:ext cx="585256" cy="360000"/>
          </a:xfrm>
          <a:prstGeom prst="rect">
            <a:avLst/>
          </a:prstGeom>
        </p:spPr>
      </p:pic>
      <p:pic>
        <p:nvPicPr>
          <p:cNvPr id="85" name="Picture 8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BC9BEBC-8415-7DFA-26B3-B4D8E8CA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79" y="5794430"/>
            <a:ext cx="677160" cy="432000"/>
          </a:xfrm>
          <a:prstGeom prst="rect">
            <a:avLst/>
          </a:prstGeom>
        </p:spPr>
      </p:pic>
      <p:pic>
        <p:nvPicPr>
          <p:cNvPr id="86" name="Picture 85" descr="A cartoon of a milk carton&#10;&#10;Description automatically generated">
            <a:extLst>
              <a:ext uri="{FF2B5EF4-FFF2-40B4-BE49-F238E27FC236}">
                <a16:creationId xmlns:a16="http://schemas.microsoft.com/office/drawing/2014/main" id="{9E6953DD-0662-953C-01C6-E5B39493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61" y="575843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B1E7-8059-F091-A06C-32FB9E69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81BB-7FFC-872B-B3FD-C497938B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3CA0-134D-F65A-58A3-52F0FFE5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>
                <a:hlinkClick r:id="rId2"/>
              </a:rPr>
              <a:t>https://numiqo.com/tutorial/market-basket-analysis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670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042AB7-9CE5-1387-B97D-87C7687AA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21B4BBC0-651A-E646-9CE9-55B04F3E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294" y="0"/>
            <a:ext cx="49202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1EDBFD-2E22-095F-0B54-B83645ED2611}"/>
              </a:ext>
            </a:extLst>
          </p:cNvPr>
          <p:cNvSpPr/>
          <p:nvPr/>
        </p:nvSpPr>
        <p:spPr>
          <a:xfrm>
            <a:off x="6729092" y="2107387"/>
            <a:ext cx="892076" cy="310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0EDC672-78F6-95CA-764C-F4F5A95E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45" y="2107387"/>
            <a:ext cx="1057220" cy="318818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E10B77ED-CB89-82FB-F5DB-4122BBC73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854" y="0"/>
            <a:ext cx="457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28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DD15E4D-39C8-22CA-A862-2CFEC4F6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E87C6C19-F1A2-5394-DE33-11EEC239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99" y="0"/>
            <a:ext cx="6000802" cy="89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5F6F55-0823-441C-D68D-C29B3B30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2DF52010-D407-F4EB-9A7F-F91ABBCC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99" y="-2138400"/>
            <a:ext cx="6000802" cy="899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94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689F80F-C9B9-BB09-DAAB-40E301F59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F2A2F588-DF73-32B0-3CBE-C0072449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7787" y="-9967910"/>
            <a:ext cx="12006407" cy="1800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E5B239-7A0C-28D1-C950-265CCF63DD23}"/>
              </a:ext>
            </a:extLst>
          </p:cNvPr>
          <p:cNvSpPr/>
          <p:nvPr/>
        </p:nvSpPr>
        <p:spPr>
          <a:xfrm>
            <a:off x="3816096" y="4047744"/>
            <a:ext cx="4047744" cy="1609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46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arison of products on amazon&#10;&#10;AI-generated content may be incorrect.">
            <a:extLst>
              <a:ext uri="{FF2B5EF4-FFF2-40B4-BE49-F238E27FC236}">
                <a16:creationId xmlns:a16="http://schemas.microsoft.com/office/drawing/2014/main" id="{FE919C0D-8693-C289-5806-8398D540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0"/>
            <a:ext cx="7772400" cy="5380088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D833F9-63D4-B229-6227-E5BFA1426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5620526"/>
            <a:ext cx="9909178" cy="8141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PH" sz="2500" dirty="0"/>
              <a:t>How does amazon sell 600 million products with the highest turnover possible while avoiding </a:t>
            </a:r>
            <a:r>
              <a:rPr lang="en-PH" sz="2500" b="1" dirty="0"/>
              <a:t>having items that sits in inventory for a very long time</a:t>
            </a:r>
            <a:r>
              <a:rPr lang="en-PH" sz="2500" dirty="0"/>
              <a:t>?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78514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3390</TotalTime>
  <Words>737</Words>
  <Application>Microsoft Macintosh PowerPoint</Application>
  <PresentationFormat>Widescreen</PresentationFormat>
  <Paragraphs>226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Wingdings</vt:lpstr>
      <vt:lpstr>Office Theme</vt:lpstr>
      <vt:lpstr>Association Rule Learning (Market Basket Analysis)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Association Rule Learning  </vt:lpstr>
      <vt:lpstr>Association Rule Learning  </vt:lpstr>
      <vt:lpstr>Association Rule Learning  </vt:lpstr>
      <vt:lpstr>Association Rule Learning  </vt:lpstr>
      <vt:lpstr>Association Rule Learning  </vt:lpstr>
      <vt:lpstr>PowerPoint Presentation</vt:lpstr>
      <vt:lpstr>Association Rule Learning   </vt:lpstr>
      <vt:lpstr>Algorithms for generating Association Rules</vt:lpstr>
      <vt:lpstr>Business Applications  </vt:lpstr>
      <vt:lpstr>PowerPoint Presentation</vt:lpstr>
      <vt:lpstr>PowerPoint Presentation</vt:lpstr>
      <vt:lpstr>Frequency</vt:lpstr>
      <vt:lpstr>PowerPoint Presentation</vt:lpstr>
      <vt:lpstr>PowerPoint Presentation</vt:lpstr>
      <vt:lpstr>PowerPoint Presentation</vt:lpstr>
      <vt:lpstr>Support </vt:lpstr>
      <vt:lpstr>Support </vt:lpstr>
      <vt:lpstr>Confidence</vt:lpstr>
      <vt:lpstr>Confidence</vt:lpstr>
      <vt:lpstr>Lift</vt:lpstr>
      <vt:lpstr>Confidence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425</cp:revision>
  <dcterms:created xsi:type="dcterms:W3CDTF">2024-08-08T01:29:50Z</dcterms:created>
  <dcterms:modified xsi:type="dcterms:W3CDTF">2026-01-29T04:15:37Z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